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72" r:id="rId8"/>
    <p:sldId id="263" r:id="rId9"/>
    <p:sldId id="266" r:id="rId10"/>
    <p:sldId id="265" r:id="rId11"/>
    <p:sldId id="276" r:id="rId12"/>
    <p:sldId id="267" r:id="rId13"/>
    <p:sldId id="27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8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348"/>
    <a:srgbClr val="669A52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>
        <p:scale>
          <a:sx n="100" d="100"/>
          <a:sy n="100" d="100"/>
        </p:scale>
        <p:origin x="9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1\Downloads\&#1061;&#1088;&#1086;&#1085;&#1086;&#1084;&#1077;&#1090;&#1088;&#1072;&#1078;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1\Downloads\&#1061;&#1088;&#1086;&#1085;&#1086;&#1084;&#1077;&#1090;&#1088;&#1072;&#1078;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1\Downloads\&#1061;&#1088;&#1086;&#1085;&#1086;&#1084;&#1077;&#1090;&#1088;&#1072;&#1078;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1\Downloads\&#1061;&#1088;&#1086;&#1085;&#1086;&#1084;&#1077;&#1090;&#1088;&#1072;&#1078;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15479858495951"/>
          <c:y val="3.6585525696803366E-2"/>
          <c:w val="0.88283731420007061"/>
          <c:h val="0.8776472893041482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'ОТ СР'!$C$1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'ОТ СР'!$B$3:$B$9</c:f>
              <c:strCache>
                <c:ptCount val="7"/>
                <c:pt idx="0">
                  <c:v>Приход в поликлинику, сдача верхних вещей в гардероб</c:v>
                </c:pt>
                <c:pt idx="1">
                  <c:v>Ожидание выдачи талона в регистратуре</c:v>
                </c:pt>
                <c:pt idx="2">
                  <c:v>Переход на 3 этаж</c:v>
                </c:pt>
                <c:pt idx="3">
                  <c:v>Поиск врача, ожидание приема врача в холле</c:v>
                </c:pt>
                <c:pt idx="4">
                  <c:v>Прием врача</c:v>
                </c:pt>
                <c:pt idx="5">
                  <c:v>Переход на 1 этаж</c:v>
                </c:pt>
                <c:pt idx="6">
                  <c:v>Гардероб, выход из поликлиники</c:v>
                </c:pt>
              </c:strCache>
            </c:strRef>
          </c:cat>
          <c:val>
            <c:numRef>
              <c:f>'ОТ СР'!$C$3:$C$10</c:f>
              <c:numCache>
                <c:formatCode>h:mm:ss;@</c:formatCode>
                <c:ptCount val="8"/>
                <c:pt idx="0">
                  <c:v>0.67499999999999993</c:v>
                </c:pt>
                <c:pt idx="1">
                  <c:v>0.67606481481481473</c:v>
                </c:pt>
                <c:pt idx="2">
                  <c:v>0.67645833333333327</c:v>
                </c:pt>
                <c:pt idx="3">
                  <c:v>0.6769560185185185</c:v>
                </c:pt>
                <c:pt idx="4">
                  <c:v>0.69223379629629622</c:v>
                </c:pt>
                <c:pt idx="5">
                  <c:v>0.69987268518518508</c:v>
                </c:pt>
                <c:pt idx="6">
                  <c:v>0.70042824074074062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A3-473D-A8A2-7F96BD5798FC}"/>
            </c:ext>
          </c:extLst>
        </c:ser>
        <c:ser>
          <c:idx val="1"/>
          <c:order val="1"/>
          <c:tx>
            <c:strRef>
              <c:f>'ОТ СР'!$E$1</c:f>
              <c:strCache>
                <c:ptCount val="1"/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5D5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A3-473D-A8A2-7F96BD5798FC}"/>
              </c:ext>
            </c:extLst>
          </c:dPt>
          <c:dPt>
            <c:idx val="1"/>
            <c:invertIfNegative val="0"/>
            <c:bubble3D val="0"/>
            <c:spPr>
              <a:solidFill>
                <a:srgbClr val="FF5D5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3A3-473D-A8A2-7F96BD5798FC}"/>
              </c:ext>
            </c:extLst>
          </c:dPt>
          <c:dPt>
            <c:idx val="2"/>
            <c:invertIfNegative val="0"/>
            <c:bubble3D val="0"/>
            <c:spPr>
              <a:solidFill>
                <a:srgbClr val="FF5D5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3A3-473D-A8A2-7F96BD5798FC}"/>
              </c:ext>
            </c:extLst>
          </c:dPt>
          <c:dPt>
            <c:idx val="3"/>
            <c:invertIfNegative val="0"/>
            <c:bubble3D val="0"/>
            <c:spPr>
              <a:solidFill>
                <a:srgbClr val="FF5D5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3A3-473D-A8A2-7F96BD5798FC}"/>
              </c:ext>
            </c:extLst>
          </c:dPt>
          <c:dPt>
            <c:idx val="5"/>
            <c:invertIfNegative val="0"/>
            <c:bubble3D val="0"/>
            <c:spPr>
              <a:solidFill>
                <a:srgbClr val="FF5D5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3A3-473D-A8A2-7F96BD5798FC}"/>
              </c:ext>
            </c:extLst>
          </c:dPt>
          <c:dPt>
            <c:idx val="6"/>
            <c:invertIfNegative val="0"/>
            <c:bubble3D val="0"/>
            <c:spPr>
              <a:solidFill>
                <a:srgbClr val="FF5D5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3A3-473D-A8A2-7F96BD5798F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03A3-473D-A8A2-7F96BD5798FC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03A3-473D-A8A2-7F96BD5798FC}"/>
              </c:ext>
            </c:extLst>
          </c:dPt>
          <c:cat>
            <c:strRef>
              <c:f>'ОТ СР'!$B$3:$B$9</c:f>
              <c:strCache>
                <c:ptCount val="7"/>
                <c:pt idx="0">
                  <c:v>Приход в поликлинику, сдача верхних вещей в гардероб</c:v>
                </c:pt>
                <c:pt idx="1">
                  <c:v>Ожидание выдачи талона в регистратуре</c:v>
                </c:pt>
                <c:pt idx="2">
                  <c:v>Переход на 3 этаж</c:v>
                </c:pt>
                <c:pt idx="3">
                  <c:v>Поиск врача, ожидание приема врача в холле</c:v>
                </c:pt>
                <c:pt idx="4">
                  <c:v>Прием врача</c:v>
                </c:pt>
                <c:pt idx="5">
                  <c:v>Переход на 1 этаж</c:v>
                </c:pt>
                <c:pt idx="6">
                  <c:v>Гардероб, выход из поликлиники</c:v>
                </c:pt>
              </c:strCache>
            </c:strRef>
          </c:cat>
          <c:val>
            <c:numRef>
              <c:f>'ОТ СР'!$E$3:$E$9</c:f>
              <c:numCache>
                <c:formatCode>[h]:mm:ss;@</c:formatCode>
                <c:ptCount val="7"/>
                <c:pt idx="0">
                  <c:v>1.0648148148148147E-3</c:v>
                </c:pt>
                <c:pt idx="1">
                  <c:v>3.9351851851851852E-4</c:v>
                </c:pt>
                <c:pt idx="2">
                  <c:v>4.9768518518518521E-4</c:v>
                </c:pt>
                <c:pt idx="3">
                  <c:v>1.5277777777777777E-2</c:v>
                </c:pt>
                <c:pt idx="4">
                  <c:v>7.6388888888888886E-3</c:v>
                </c:pt>
                <c:pt idx="5">
                  <c:v>5.5555555555555556E-4</c:v>
                </c:pt>
                <c:pt idx="6">
                  <c:v>1.7708333333333332E-3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3A3-473D-A8A2-7F96BD579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578688"/>
        <c:axId val="68577152"/>
      </c:barChart>
      <c:valAx>
        <c:axId val="68577152"/>
        <c:scaling>
          <c:orientation val="minMax"/>
          <c:min val="0.67500000000000016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578688"/>
        <c:crossesAt val="1"/>
        <c:crossBetween val="between"/>
      </c:valAx>
      <c:catAx>
        <c:axId val="68578688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none" spc="0" normalizeH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577152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Exo 2" pitchFamily="2" charset="-52"/>
              </a:rPr>
              <a:t>Поиск инструментов и документации </a:t>
            </a:r>
          </a:p>
          <a:p>
            <a:pPr>
              <a:defRPr/>
            </a:pPr>
            <a:r>
              <a:rPr lang="ru-RU" dirty="0">
                <a:latin typeface="Exo 2" pitchFamily="2" charset="-52"/>
              </a:rPr>
              <a:t>(суммарно за прием)</a:t>
            </a:r>
            <a:r>
              <a:rPr lang="en-US" dirty="0">
                <a:latin typeface="Exo 2" pitchFamily="2" charset="-52"/>
              </a:rPr>
              <a:t>,</a:t>
            </a:r>
            <a:r>
              <a:rPr lang="ru-RU" dirty="0">
                <a:latin typeface="Exo 2" pitchFamily="2" charset="-52"/>
              </a:rPr>
              <a:t> сек.</a:t>
            </a:r>
          </a:p>
        </c:rich>
      </c:tx>
      <c:layout>
        <c:manualLayout>
          <c:xMode val="edge"/>
          <c:yMode val="edge"/>
          <c:x val="0.19997922134733159"/>
          <c:y val="3.030303030303030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'ОТ СР'!$B$28</c:f>
              <c:strCache>
                <c:ptCount val="1"/>
                <c:pt idx="0">
                  <c:v>Поиск инструментов и документации (суммарно за прием)</c:v>
                </c:pt>
              </c:strCache>
            </c:strRef>
          </c:tx>
          <c:invertIfNegative val="0"/>
          <c:cat>
            <c:strRef>
              <c:f>'ОТ СР'!$C$27:$D$27</c:f>
              <c:strCache>
                <c:ptCount val="2"/>
                <c:pt idx="0">
                  <c:v>Текущ.</c:v>
                </c:pt>
                <c:pt idx="1">
                  <c:v>Цель</c:v>
                </c:pt>
              </c:strCache>
            </c:strRef>
          </c:cat>
          <c:val>
            <c:numRef>
              <c:f>'ОТ СР'!$C$28:$D$28</c:f>
              <c:numCache>
                <c:formatCode>General</c:formatCode>
                <c:ptCount val="2"/>
                <c:pt idx="0">
                  <c:v>63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1A-42C2-A883-001F6243D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54560"/>
        <c:axId val="69556096"/>
      </c:barChart>
      <c:catAx>
        <c:axId val="6955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556096"/>
        <c:crosses val="autoZero"/>
        <c:auto val="1"/>
        <c:lblAlgn val="ctr"/>
        <c:lblOffset val="100"/>
        <c:noMultiLvlLbl val="0"/>
      </c:catAx>
      <c:valAx>
        <c:axId val="6955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955456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aseline="0">
                <a:latin typeface="Exo 2" pitchFamily="2" charset="-52"/>
              </a:defRPr>
            </a:pPr>
            <a:endParaRPr lang="ru-RU"/>
          </a:p>
        </c:txPr>
      </c:legendEntry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Exo 2" pitchFamily="2" charset="-52"/>
              </a:rPr>
              <a:t>Поиск инструментов и документации (суммарно за рабочий</a:t>
            </a:r>
            <a:r>
              <a:rPr lang="ru-RU" baseline="0" dirty="0">
                <a:latin typeface="Exo 2" pitchFamily="2" charset="-52"/>
              </a:rPr>
              <a:t> месяц</a:t>
            </a:r>
            <a:r>
              <a:rPr lang="ru-RU" dirty="0">
                <a:latin typeface="Exo 2" pitchFamily="2" charset="-52"/>
              </a:rPr>
              <a:t>)</a:t>
            </a:r>
            <a:r>
              <a:rPr lang="en-US" dirty="0">
                <a:latin typeface="Exo 2" pitchFamily="2" charset="-52"/>
              </a:rPr>
              <a:t>,</a:t>
            </a:r>
            <a:r>
              <a:rPr lang="ru-RU" dirty="0">
                <a:latin typeface="Exo 2" pitchFamily="2" charset="-52"/>
              </a:rPr>
              <a:t> час.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'ОТ СР'!$B$42</c:f>
              <c:strCache>
                <c:ptCount val="1"/>
                <c:pt idx="0">
                  <c:v>Поиск инструментов и документации (суммарно за рабочий месяц), час.</c:v>
                </c:pt>
              </c:strCache>
            </c:strRef>
          </c:tx>
          <c:invertIfNegative val="0"/>
          <c:cat>
            <c:strRef>
              <c:f>'ОТ СР'!$C$41:$D$41</c:f>
              <c:strCache>
                <c:ptCount val="2"/>
                <c:pt idx="0">
                  <c:v>Текущ.</c:v>
                </c:pt>
                <c:pt idx="1">
                  <c:v>Цель</c:v>
                </c:pt>
              </c:strCache>
            </c:strRef>
          </c:cat>
          <c:val>
            <c:numRef>
              <c:f>'ОТ СР'!$C$42:$D$42</c:f>
              <c:numCache>
                <c:formatCode>0.00</c:formatCode>
                <c:ptCount val="2"/>
                <c:pt idx="0">
                  <c:v>11.55</c:v>
                </c:pt>
                <c:pt idx="1">
                  <c:v>5.7750000000000004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FC-42CF-B82B-CD7CD9C27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011008"/>
        <c:axId val="76012544"/>
      </c:barChart>
      <c:catAx>
        <c:axId val="76011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6012544"/>
        <c:crosses val="autoZero"/>
        <c:auto val="1"/>
        <c:lblAlgn val="ctr"/>
        <c:lblOffset val="100"/>
        <c:noMultiLvlLbl val="0"/>
      </c:catAx>
      <c:valAx>
        <c:axId val="7601254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7601100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aseline="0">
              <a:latin typeface="Exo 2" pitchFamily="2" charset="-52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Exo 2" pitchFamily="2" charset="-52"/>
              </a:rPr>
              <a:t>Поиск инструментов и документации (суммарно за смену)</a:t>
            </a:r>
            <a:r>
              <a:rPr lang="en-US" dirty="0">
                <a:latin typeface="Exo 2" pitchFamily="2" charset="-52"/>
              </a:rPr>
              <a:t>,</a:t>
            </a:r>
            <a:r>
              <a:rPr lang="ru-RU" dirty="0">
                <a:latin typeface="Exo 2" pitchFamily="2" charset="-52"/>
              </a:rPr>
              <a:t> час.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'ОТ СР'!$B$37</c:f>
              <c:strCache>
                <c:ptCount val="1"/>
                <c:pt idx="0">
                  <c:v>Поиск инструментов и документации (суммарно за смену), час.</c:v>
                </c:pt>
              </c:strCache>
            </c:strRef>
          </c:tx>
          <c:invertIfNegative val="0"/>
          <c:cat>
            <c:strRef>
              <c:f>'ОТ СР'!$C$36:$D$36</c:f>
              <c:strCache>
                <c:ptCount val="2"/>
                <c:pt idx="0">
                  <c:v>Текущ.</c:v>
                </c:pt>
                <c:pt idx="1">
                  <c:v>Цель</c:v>
                </c:pt>
              </c:strCache>
            </c:strRef>
          </c:cat>
          <c:val>
            <c:numRef>
              <c:f>'ОТ СР'!$C$37:$D$37</c:f>
              <c:numCache>
                <c:formatCode>0.00</c:formatCode>
                <c:ptCount val="2"/>
                <c:pt idx="0">
                  <c:v>0.52500000000000002</c:v>
                </c:pt>
                <c:pt idx="1">
                  <c:v>0.26250000000000001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1-43C5-9609-A4D50B9E4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767232"/>
        <c:axId val="78768768"/>
      </c:barChart>
      <c:catAx>
        <c:axId val="7876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8768768"/>
        <c:crosses val="autoZero"/>
        <c:auto val="1"/>
        <c:lblAlgn val="ctr"/>
        <c:lblOffset val="100"/>
        <c:noMultiLvlLbl val="0"/>
      </c:catAx>
      <c:valAx>
        <c:axId val="7876876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7876723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aseline="0">
              <a:latin typeface="Exo 2" pitchFamily="2" charset="-52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81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8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5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57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12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77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71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1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3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7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7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B13E6A7-D18F-4E2E-9D94-2D4CDB2F9760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2C4E0EF-E92C-44F1-93A5-924EC816C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7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1F58D-97BD-4A9F-9BA5-40CFB32D51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Exo 2" pitchFamily="2" charset="-52"/>
              </a:rPr>
              <a:t>Проект «Совершенствование системы организации рабочего пространства»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6EBA30-189A-4624-AE8D-F4C91FACEB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Exo 2" pitchFamily="2" charset="-52"/>
              </a:rPr>
              <a:t>В ГБУ РО «Детская городская поликлиника №1»</a:t>
            </a:r>
          </a:p>
          <a:p>
            <a:r>
              <a:rPr lang="ru-RU" dirty="0">
                <a:latin typeface="Exo 2" pitchFamily="2" charset="-52"/>
              </a:rPr>
              <a:t> в </a:t>
            </a:r>
            <a:r>
              <a:rPr lang="ru-RU" dirty="0" err="1">
                <a:latin typeface="Exo 2" pitchFamily="2" charset="-52"/>
              </a:rPr>
              <a:t>г.Ростове</a:t>
            </a:r>
            <a:r>
              <a:rPr lang="ru-RU" dirty="0">
                <a:latin typeface="Exo 2" pitchFamily="2" charset="-52"/>
              </a:rPr>
              <a:t>-на-Дону</a:t>
            </a:r>
          </a:p>
        </p:txBody>
      </p:sp>
    </p:spTree>
    <p:extLst>
      <p:ext uri="{BB962C8B-B14F-4D97-AF65-F5344CB8AC3E}">
        <p14:creationId xmlns:p14="http://schemas.microsoft.com/office/powerpoint/2010/main" val="53846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D31D65-F094-4B35-BA8D-8F7644F13C27}"/>
              </a:ext>
            </a:extLst>
          </p:cNvPr>
          <p:cNvSpPr/>
          <p:nvPr/>
        </p:nvSpPr>
        <p:spPr>
          <a:xfrm>
            <a:off x="3925778" y="461630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Определили проблемы в процессе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E21D2CC-C86E-4923-A3A7-7B9B63963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586655"/>
              </p:ext>
            </p:extLst>
          </p:nvPr>
        </p:nvGraphicFramePr>
        <p:xfrm>
          <a:off x="1278824" y="961000"/>
          <a:ext cx="9872661" cy="398831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0419">
                  <a:extLst>
                    <a:ext uri="{9D8B030D-6E8A-4147-A177-3AD203B41FA5}">
                      <a16:colId xmlns:a16="http://schemas.microsoft.com/office/drawing/2014/main" val="1275845204"/>
                    </a:ext>
                  </a:extLst>
                </a:gridCol>
                <a:gridCol w="3617842">
                  <a:extLst>
                    <a:ext uri="{9D8B030D-6E8A-4147-A177-3AD203B41FA5}">
                      <a16:colId xmlns:a16="http://schemas.microsoft.com/office/drawing/2014/main" val="297594179"/>
                    </a:ext>
                  </a:extLst>
                </a:gridCol>
                <a:gridCol w="489400">
                  <a:extLst>
                    <a:ext uri="{9D8B030D-6E8A-4147-A177-3AD203B41FA5}">
                      <a16:colId xmlns:a16="http://schemas.microsoft.com/office/drawing/2014/main" val="3637387165"/>
                    </a:ext>
                  </a:extLst>
                </a:gridCol>
                <a:gridCol w="495595">
                  <a:extLst>
                    <a:ext uri="{9D8B030D-6E8A-4147-A177-3AD203B41FA5}">
                      <a16:colId xmlns:a16="http://schemas.microsoft.com/office/drawing/2014/main" val="2351500275"/>
                    </a:ext>
                  </a:extLst>
                </a:gridCol>
                <a:gridCol w="495595">
                  <a:extLst>
                    <a:ext uri="{9D8B030D-6E8A-4147-A177-3AD203B41FA5}">
                      <a16:colId xmlns:a16="http://schemas.microsoft.com/office/drawing/2014/main" val="3908105435"/>
                    </a:ext>
                  </a:extLst>
                </a:gridCol>
                <a:gridCol w="462555">
                  <a:extLst>
                    <a:ext uri="{9D8B030D-6E8A-4147-A177-3AD203B41FA5}">
                      <a16:colId xmlns:a16="http://schemas.microsoft.com/office/drawing/2014/main" val="2323368213"/>
                    </a:ext>
                  </a:extLst>
                </a:gridCol>
                <a:gridCol w="545154">
                  <a:extLst>
                    <a:ext uri="{9D8B030D-6E8A-4147-A177-3AD203B41FA5}">
                      <a16:colId xmlns:a16="http://schemas.microsoft.com/office/drawing/2014/main" val="4271347830"/>
                    </a:ext>
                  </a:extLst>
                </a:gridCol>
                <a:gridCol w="1990639">
                  <a:extLst>
                    <a:ext uri="{9D8B030D-6E8A-4147-A177-3AD203B41FA5}">
                      <a16:colId xmlns:a16="http://schemas.microsoft.com/office/drawing/2014/main" val="2244174495"/>
                    </a:ext>
                  </a:extLst>
                </a:gridCol>
                <a:gridCol w="545154">
                  <a:extLst>
                    <a:ext uri="{9D8B030D-6E8A-4147-A177-3AD203B41FA5}">
                      <a16:colId xmlns:a16="http://schemas.microsoft.com/office/drawing/2014/main" val="292201060"/>
                    </a:ext>
                  </a:extLst>
                </a:gridCol>
                <a:gridCol w="545154">
                  <a:extLst>
                    <a:ext uri="{9D8B030D-6E8A-4147-A177-3AD203B41FA5}">
                      <a16:colId xmlns:a16="http://schemas.microsoft.com/office/drawing/2014/main" val="661528725"/>
                    </a:ext>
                  </a:extLst>
                </a:gridCol>
                <a:gridCol w="545154">
                  <a:extLst>
                    <a:ext uri="{9D8B030D-6E8A-4147-A177-3AD203B41FA5}">
                      <a16:colId xmlns:a16="http://schemas.microsoft.com/office/drawing/2014/main" val="856556425"/>
                    </a:ext>
                  </a:extLst>
                </a:gridCol>
              </a:tblGrid>
              <a:tr h="130121">
                <a:tc gridSpan="7"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МИНУТЫ →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Эффект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8035417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Наименование операций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Начало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Конец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Время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Время операции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Время перехода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Комментарии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4465978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Приход в поликлинику, сдача верхних вещей в гардероб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16:12:00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16:13:32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0:01:32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0:03:17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Смешивание потоков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69169919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Ожидание выдачи талона в регистратуре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16:13:32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16:14:06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0:00:34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0:00:34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55859682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Переход на 3 этаж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16:14:06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16:14:49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0:00:43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0:00:43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Переезд на 2 этаж, обеспечить должную визуализацию указателей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0:00:10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63730167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Поиск врача, ожидание приема врача в холле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16:14:49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16:36:49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0:22:00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0:22:00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Смешивание потоков (развести), обеспечить должную визуализацию указателей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0:01:00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2909659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Прием врача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16:36:49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16:47:49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0:11:00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0:11:00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Поиск документации и инструментов - 63с.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Рассмотреть возможность открытия проекта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0:02:00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2046210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Переход на 1 этаж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16:47:49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16:48:37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0:00:48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0:00:48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0468994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Гардероб, выход из поликлиники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16:48:37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16:51:10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0:02:33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0:02:33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90219254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0:36:07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0:04:48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41374134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ИТОГО ВПП (общее время операции), сек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0:40:55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0:03:10</a:t>
                      </a:r>
                      <a:endParaRPr lang="ru-RU" sz="9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15135026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61647197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69775976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87831402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48235700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6222305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63278729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7956084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09428831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71618765"/>
                  </a:ext>
                </a:extLst>
              </a:tr>
              <a:tr h="123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92719647"/>
                  </a:ext>
                </a:extLst>
              </a:tr>
            </a:tbl>
          </a:graphicData>
        </a:graphic>
      </p:graphicFrame>
      <p:sp>
        <p:nvSpPr>
          <p:cNvPr id="8" name="Пятно 1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SpPr/>
          <p:nvPr/>
        </p:nvSpPr>
        <p:spPr>
          <a:xfrm>
            <a:off x="6190549" y="1427725"/>
            <a:ext cx="566738" cy="428625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000000-0008-0000-0000-000016000000}"/>
              </a:ext>
            </a:extLst>
          </p:cNvPr>
          <p:cNvSpPr/>
          <p:nvPr/>
        </p:nvSpPr>
        <p:spPr>
          <a:xfrm>
            <a:off x="6790624" y="5096894"/>
            <a:ext cx="4360861" cy="14256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>
                <a:solidFill>
                  <a:schemeClr val="tx1"/>
                </a:solidFill>
                <a:latin typeface="Exo 2" pitchFamily="2" charset="-52"/>
              </a:rPr>
              <a:t>Мероприятия</a:t>
            </a:r>
            <a:r>
              <a:rPr lang="en-US" sz="1200" dirty="0">
                <a:solidFill>
                  <a:schemeClr val="tx1"/>
                </a:solidFill>
                <a:latin typeface="Exo 2" pitchFamily="2" charset="-52"/>
              </a:rPr>
              <a:t>:</a:t>
            </a:r>
            <a:br>
              <a:rPr lang="en-US" sz="1200" dirty="0">
                <a:solidFill>
                  <a:schemeClr val="tx1"/>
                </a:solidFill>
                <a:latin typeface="Exo 2" pitchFamily="2" charset="-52"/>
              </a:rPr>
            </a:br>
            <a:r>
              <a:rPr lang="ru-RU" sz="1200" dirty="0">
                <a:solidFill>
                  <a:schemeClr val="tx1"/>
                </a:solidFill>
                <a:latin typeface="Exo 2" pitchFamily="2" charset="-52"/>
              </a:rPr>
              <a:t>1. </a:t>
            </a:r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Обеспечить целевое планировочное решение согласно ПМ</a:t>
            </a:r>
          </a:p>
          <a:p>
            <a:pPr algn="l"/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2. Разработать операционный стандарт приема врача</a:t>
            </a:r>
            <a:r>
              <a:rPr lang="en-US" sz="1200" baseline="0" dirty="0">
                <a:solidFill>
                  <a:schemeClr val="tx1"/>
                </a:solidFill>
                <a:latin typeface="Exo 2" pitchFamily="2" charset="-52"/>
              </a:rPr>
              <a:t>/</a:t>
            </a:r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 принять решение об открытии проекта по данному направлению</a:t>
            </a:r>
          </a:p>
          <a:p>
            <a:pPr algn="l"/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3. Укомплектовать персонал ( мед. сестры</a:t>
            </a:r>
            <a:r>
              <a:rPr lang="en-US" sz="1200" baseline="0" dirty="0">
                <a:solidFill>
                  <a:schemeClr val="tx1"/>
                </a:solidFill>
                <a:latin typeface="Exo 2" pitchFamily="2" charset="-52"/>
              </a:rPr>
              <a:t>, </a:t>
            </a:r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ИНФОЦЕНТР!!)</a:t>
            </a:r>
          </a:p>
          <a:p>
            <a:pPr algn="l"/>
            <a:r>
              <a:rPr lang="ru-RU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l"/>
            <a:br>
              <a:rPr lang="ru-RU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ru-RU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ru-RU" sz="1600" baseline="0" dirty="0">
                <a:solidFill>
                  <a:schemeClr val="tx1"/>
                </a:solidFill>
              </a:rPr>
            </a:br>
            <a:endParaRPr lang="ru-RU" sz="1600" baseline="0" dirty="0">
              <a:solidFill>
                <a:schemeClr val="tx1"/>
              </a:solidFill>
            </a:endParaRPr>
          </a:p>
          <a:p>
            <a:pPr algn="l"/>
            <a:br>
              <a:rPr lang="ru-RU" sz="1600" baseline="0" dirty="0">
                <a:solidFill>
                  <a:schemeClr val="tx1"/>
                </a:solidFill>
              </a:rPr>
            </a:br>
            <a:br>
              <a:rPr lang="ru-RU" sz="1600" baseline="0" dirty="0">
                <a:solidFill>
                  <a:schemeClr val="tx1"/>
                </a:solidFill>
              </a:rPr>
            </a:br>
            <a:br>
              <a:rPr lang="ru-RU" sz="1600" baseline="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ятно 1 12">
            <a:extLst>
              <a:ext uri="{FF2B5EF4-FFF2-40B4-BE49-F238E27FC236}">
                <a16:creationId xmlns:a16="http://schemas.microsoft.com/office/drawing/2014/main" id="{00000000-0008-0000-0000-00000D000000}"/>
              </a:ext>
            </a:extLst>
          </p:cNvPr>
          <p:cNvSpPr/>
          <p:nvPr/>
        </p:nvSpPr>
        <p:spPr>
          <a:xfrm>
            <a:off x="5752399" y="2777100"/>
            <a:ext cx="566738" cy="428625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12" name="Пятно 1 14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SpPr/>
          <p:nvPr/>
        </p:nvSpPr>
        <p:spPr>
          <a:xfrm>
            <a:off x="4914199" y="3100950"/>
            <a:ext cx="590550" cy="492125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3" name="Пятно 1 16">
            <a:extLst>
              <a:ext uri="{FF2B5EF4-FFF2-40B4-BE49-F238E27FC236}">
                <a16:creationId xmlns:a16="http://schemas.microsoft.com/office/drawing/2014/main" id="{00000000-0008-0000-0000-000011000000}"/>
              </a:ext>
            </a:extLst>
          </p:cNvPr>
          <p:cNvSpPr/>
          <p:nvPr/>
        </p:nvSpPr>
        <p:spPr>
          <a:xfrm>
            <a:off x="5523799" y="3129525"/>
            <a:ext cx="590550" cy="492125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2.1</a:t>
            </a:r>
          </a:p>
        </p:txBody>
      </p:sp>
      <p:sp>
        <p:nvSpPr>
          <p:cNvPr id="14" name="Пятно 1 17">
            <a:extLst>
              <a:ext uri="{FF2B5EF4-FFF2-40B4-BE49-F238E27FC236}">
                <a16:creationId xmlns:a16="http://schemas.microsoft.com/office/drawing/2014/main" id="{00000000-0008-0000-0000-000012000000}"/>
              </a:ext>
            </a:extLst>
          </p:cNvPr>
          <p:cNvSpPr/>
          <p:nvPr/>
        </p:nvSpPr>
        <p:spPr>
          <a:xfrm>
            <a:off x="6200074" y="3154925"/>
            <a:ext cx="590550" cy="492125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2.2</a:t>
            </a:r>
          </a:p>
        </p:txBody>
      </p:sp>
      <p:sp>
        <p:nvSpPr>
          <p:cNvPr id="15" name="Пятно 1 18">
            <a:extLst>
              <a:ext uri="{FF2B5EF4-FFF2-40B4-BE49-F238E27FC236}">
                <a16:creationId xmlns:a16="http://schemas.microsoft.com/office/drawing/2014/main" id="{00000000-0008-0000-0000-000013000000}"/>
              </a:ext>
            </a:extLst>
          </p:cNvPr>
          <p:cNvSpPr/>
          <p:nvPr/>
        </p:nvSpPr>
        <p:spPr>
          <a:xfrm>
            <a:off x="5409499" y="3996300"/>
            <a:ext cx="566738" cy="428625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16" name="Пятно 1 19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SpPr/>
          <p:nvPr/>
        </p:nvSpPr>
        <p:spPr>
          <a:xfrm>
            <a:off x="5180899" y="2380225"/>
            <a:ext cx="566738" cy="428625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17" name="Пятно 1 22">
            <a:extLst>
              <a:ext uri="{FF2B5EF4-FFF2-40B4-BE49-F238E27FC236}">
                <a16:creationId xmlns:a16="http://schemas.microsoft.com/office/drawing/2014/main" id="{00000000-0008-0000-0000-000017000000}"/>
              </a:ext>
            </a:extLst>
          </p:cNvPr>
          <p:cNvSpPr/>
          <p:nvPr/>
        </p:nvSpPr>
        <p:spPr>
          <a:xfrm>
            <a:off x="5333299" y="3526400"/>
            <a:ext cx="566738" cy="428625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18" name="Пятно 1 23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SpPr/>
          <p:nvPr/>
        </p:nvSpPr>
        <p:spPr>
          <a:xfrm>
            <a:off x="5599999" y="1964300"/>
            <a:ext cx="566738" cy="428625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19" name="Пятно 1 25">
            <a:extLst>
              <a:ext uri="{FF2B5EF4-FFF2-40B4-BE49-F238E27FC236}">
                <a16:creationId xmlns:a16="http://schemas.microsoft.com/office/drawing/2014/main" id="{00000000-0008-0000-0000-00001A000000}"/>
              </a:ext>
            </a:extLst>
          </p:cNvPr>
          <p:cNvSpPr/>
          <p:nvPr/>
        </p:nvSpPr>
        <p:spPr>
          <a:xfrm>
            <a:off x="6733474" y="2986650"/>
            <a:ext cx="561975" cy="495300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0000000-0008-0000-0000-00001E000000}"/>
              </a:ext>
            </a:extLst>
          </p:cNvPr>
          <p:cNvSpPr/>
          <p:nvPr/>
        </p:nvSpPr>
        <p:spPr>
          <a:xfrm>
            <a:off x="10575262" y="4912744"/>
            <a:ext cx="369887" cy="368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№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SpPr/>
          <p:nvPr/>
        </p:nvSpPr>
        <p:spPr>
          <a:xfrm>
            <a:off x="1262762" y="5096894"/>
            <a:ext cx="5479272" cy="14256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>
                <a:solidFill>
                  <a:schemeClr val="tx1"/>
                </a:solidFill>
                <a:latin typeface="Exo 2" pitchFamily="2" charset="-52"/>
              </a:rPr>
              <a:t>Проблемы</a:t>
            </a:r>
            <a:r>
              <a:rPr lang="en-US" sz="1200" dirty="0">
                <a:solidFill>
                  <a:schemeClr val="tx1"/>
                </a:solidFill>
                <a:latin typeface="Exo 2" pitchFamily="2" charset="-52"/>
              </a:rPr>
              <a:t>:</a:t>
            </a:r>
            <a:br>
              <a:rPr lang="en-US" sz="1200" dirty="0">
                <a:solidFill>
                  <a:schemeClr val="tx1"/>
                </a:solidFill>
                <a:latin typeface="Exo 2" pitchFamily="2" charset="-52"/>
              </a:rPr>
            </a:br>
            <a:r>
              <a:rPr lang="ru-RU" sz="1200" dirty="0">
                <a:solidFill>
                  <a:schemeClr val="tx1"/>
                </a:solidFill>
                <a:latin typeface="Exo 2" pitchFamily="2" charset="-52"/>
              </a:rPr>
              <a:t>1. Потенциальный</a:t>
            </a:r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 риск инфицирования при смешивании потоков пациентов в процессе </a:t>
            </a:r>
          </a:p>
          <a:p>
            <a:pPr algn="l"/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2. Отсутствует единый операционный  стандарт приема</a:t>
            </a:r>
          </a:p>
          <a:p>
            <a:pPr algn="l"/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2.1 Поиск инструментов (Неудобное расположение</a:t>
            </a:r>
            <a:r>
              <a:rPr lang="en-US" sz="1200" baseline="0" dirty="0">
                <a:solidFill>
                  <a:schemeClr val="tx1"/>
                </a:solidFill>
                <a:latin typeface="Exo 2" pitchFamily="2" charset="-52"/>
              </a:rPr>
              <a:t>,</a:t>
            </a:r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 нет стандарта)</a:t>
            </a:r>
          </a:p>
          <a:p>
            <a:pPr algn="l"/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2.2 Поиск документации (Неудобное расположение</a:t>
            </a:r>
            <a:r>
              <a:rPr lang="en-US" sz="1200" baseline="0" dirty="0">
                <a:solidFill>
                  <a:schemeClr val="tx1"/>
                </a:solidFill>
                <a:latin typeface="Exo 2" pitchFamily="2" charset="-52"/>
              </a:rPr>
              <a:t>,</a:t>
            </a:r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 нет стандарта)</a:t>
            </a:r>
          </a:p>
          <a:p>
            <a:pPr algn="l"/>
            <a:r>
              <a:rPr lang="ru-RU" sz="1200" baseline="0" dirty="0">
                <a:solidFill>
                  <a:schemeClr val="tx1"/>
                </a:solidFill>
                <a:latin typeface="Exo 2" pitchFamily="2" charset="-52"/>
              </a:rPr>
              <a:t>3. Отсутствует мед. сестра </a:t>
            </a:r>
          </a:p>
          <a:p>
            <a:pPr algn="l"/>
            <a:br>
              <a:rPr lang="ru-RU" sz="1600" baseline="0" dirty="0">
                <a:solidFill>
                  <a:schemeClr val="tx1"/>
                </a:solidFill>
              </a:rPr>
            </a:br>
            <a:br>
              <a:rPr lang="ru-RU" sz="1600" baseline="0" dirty="0">
                <a:solidFill>
                  <a:schemeClr val="tx1"/>
                </a:solidFill>
              </a:rPr>
            </a:br>
            <a:br>
              <a:rPr lang="ru-RU" sz="1600" baseline="0" dirty="0">
                <a:solidFill>
                  <a:schemeClr val="tx1"/>
                </a:solidFill>
              </a:rPr>
            </a:br>
            <a:endParaRPr lang="ru-RU" sz="1600" baseline="0" dirty="0">
              <a:solidFill>
                <a:schemeClr val="tx1"/>
              </a:solidFill>
            </a:endParaRPr>
          </a:p>
          <a:p>
            <a:pPr algn="l"/>
            <a:br>
              <a:rPr lang="ru-RU" sz="1600" baseline="0" dirty="0">
                <a:solidFill>
                  <a:schemeClr val="tx1"/>
                </a:solidFill>
              </a:rPr>
            </a:br>
            <a:br>
              <a:rPr lang="ru-RU" sz="1600" baseline="0" dirty="0">
                <a:solidFill>
                  <a:schemeClr val="tx1"/>
                </a:solidFill>
              </a:rPr>
            </a:br>
            <a:br>
              <a:rPr lang="ru-RU" sz="1600" baseline="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2" name="Пятно 1 20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SpPr/>
          <p:nvPr/>
        </p:nvSpPr>
        <p:spPr>
          <a:xfrm>
            <a:off x="2768282" y="4852286"/>
            <a:ext cx="689641" cy="489216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№8</a:t>
            </a:r>
          </a:p>
        </p:txBody>
      </p:sp>
    </p:spTree>
    <p:extLst>
      <p:ext uri="{BB962C8B-B14F-4D97-AF65-F5344CB8AC3E}">
        <p14:creationId xmlns:p14="http://schemas.microsoft.com/office/powerpoint/2010/main" val="1361805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379356"/>
              </p:ext>
            </p:extLst>
          </p:nvPr>
        </p:nvGraphicFramePr>
        <p:xfrm>
          <a:off x="314325" y="1295399"/>
          <a:ext cx="11439525" cy="5143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ятно 1 31">
            <a:extLst>
              <a:ext uri="{FF2B5EF4-FFF2-40B4-BE49-F238E27FC236}">
                <a16:creationId xmlns:a16="http://schemas.microsoft.com/office/drawing/2014/main" id="{00000000-0008-0000-0000-000020000000}"/>
              </a:ext>
            </a:extLst>
          </p:cNvPr>
          <p:cNvSpPr/>
          <p:nvPr/>
        </p:nvSpPr>
        <p:spPr>
          <a:xfrm>
            <a:off x="4553196" y="2143125"/>
            <a:ext cx="485528" cy="433387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4" name="Пятно 1 31">
            <a:extLst>
              <a:ext uri="{FF2B5EF4-FFF2-40B4-BE49-F238E27FC236}">
                <a16:creationId xmlns:a16="http://schemas.microsoft.com/office/drawing/2014/main" id="{00000000-0008-0000-0000-000020000000}"/>
              </a:ext>
            </a:extLst>
          </p:cNvPr>
          <p:cNvSpPr/>
          <p:nvPr/>
        </p:nvSpPr>
        <p:spPr>
          <a:xfrm>
            <a:off x="4795960" y="2752724"/>
            <a:ext cx="485528" cy="361950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5" name="Пятно 1 31">
            <a:extLst>
              <a:ext uri="{FF2B5EF4-FFF2-40B4-BE49-F238E27FC236}">
                <a16:creationId xmlns:a16="http://schemas.microsoft.com/office/drawing/2014/main" id="{00000000-0008-0000-0000-000020000000}"/>
              </a:ext>
            </a:extLst>
          </p:cNvPr>
          <p:cNvSpPr/>
          <p:nvPr/>
        </p:nvSpPr>
        <p:spPr>
          <a:xfrm>
            <a:off x="5438651" y="3047999"/>
            <a:ext cx="485528" cy="361950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6" name="Пятно 1 31">
            <a:extLst>
              <a:ext uri="{FF2B5EF4-FFF2-40B4-BE49-F238E27FC236}">
                <a16:creationId xmlns:a16="http://schemas.microsoft.com/office/drawing/2014/main" id="{0D7F816E-AAD3-4CFF-BA93-840C2E81BC0C}"/>
              </a:ext>
            </a:extLst>
          </p:cNvPr>
          <p:cNvSpPr/>
          <p:nvPr/>
        </p:nvSpPr>
        <p:spPr>
          <a:xfrm>
            <a:off x="4310432" y="1547813"/>
            <a:ext cx="485528" cy="433387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7" name="Пятно 1 31">
            <a:extLst>
              <a:ext uri="{FF2B5EF4-FFF2-40B4-BE49-F238E27FC236}">
                <a16:creationId xmlns:a16="http://schemas.microsoft.com/office/drawing/2014/main" id="{A3AE14D7-27C7-45C9-A8FF-56EA59ACBAA1}"/>
              </a:ext>
            </a:extLst>
          </p:cNvPr>
          <p:cNvSpPr/>
          <p:nvPr/>
        </p:nvSpPr>
        <p:spPr>
          <a:xfrm>
            <a:off x="9972922" y="4391025"/>
            <a:ext cx="485528" cy="433387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8" name="Пятно 1 31">
            <a:extLst>
              <a:ext uri="{FF2B5EF4-FFF2-40B4-BE49-F238E27FC236}">
                <a16:creationId xmlns:a16="http://schemas.microsoft.com/office/drawing/2014/main" id="{33B75880-BB07-481B-A9C8-6B33A40FDA65}"/>
              </a:ext>
            </a:extLst>
          </p:cNvPr>
          <p:cNvSpPr/>
          <p:nvPr/>
        </p:nvSpPr>
        <p:spPr>
          <a:xfrm>
            <a:off x="10372972" y="4981575"/>
            <a:ext cx="485528" cy="433387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9" name="Пятно 1 34">
            <a:extLst>
              <a:ext uri="{FF2B5EF4-FFF2-40B4-BE49-F238E27FC236}">
                <a16:creationId xmlns:a16="http://schemas.microsoft.com/office/drawing/2014/main" id="{00000000-0008-0000-0000-000023000000}"/>
              </a:ext>
            </a:extLst>
          </p:cNvPr>
          <p:cNvSpPr/>
          <p:nvPr/>
        </p:nvSpPr>
        <p:spPr>
          <a:xfrm>
            <a:off x="8293677" y="3505200"/>
            <a:ext cx="485529" cy="361950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0" name="Пятно 1 35">
            <a:extLst>
              <a:ext uri="{FF2B5EF4-FFF2-40B4-BE49-F238E27FC236}">
                <a16:creationId xmlns:a16="http://schemas.microsoft.com/office/drawing/2014/main" id="{00000000-0008-0000-0000-000024000000}"/>
              </a:ext>
            </a:extLst>
          </p:cNvPr>
          <p:cNvSpPr/>
          <p:nvPr/>
        </p:nvSpPr>
        <p:spPr>
          <a:xfrm>
            <a:off x="8779206" y="3456307"/>
            <a:ext cx="485528" cy="459736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2.1</a:t>
            </a:r>
          </a:p>
        </p:txBody>
      </p:sp>
      <p:sp>
        <p:nvSpPr>
          <p:cNvPr id="11" name="Пятно 1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9264734" y="3455441"/>
            <a:ext cx="575830" cy="460602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2.2</a:t>
            </a:r>
          </a:p>
        </p:txBody>
      </p:sp>
      <p:sp>
        <p:nvSpPr>
          <p:cNvPr id="12" name="Пятно 1 37">
            <a:extLst>
              <a:ext uri="{FF2B5EF4-FFF2-40B4-BE49-F238E27FC236}">
                <a16:creationId xmlns:a16="http://schemas.microsoft.com/office/drawing/2014/main" id="{00000000-0008-0000-0000-000026000000}"/>
              </a:ext>
            </a:extLst>
          </p:cNvPr>
          <p:cNvSpPr/>
          <p:nvPr/>
        </p:nvSpPr>
        <p:spPr>
          <a:xfrm>
            <a:off x="9879656" y="3455441"/>
            <a:ext cx="555234" cy="433388"/>
          </a:xfrm>
          <a:prstGeom prst="irregularSeal1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1400" b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7A9D25-71D2-4946-B96F-86B0D23AE77C}"/>
              </a:ext>
            </a:extLst>
          </p:cNvPr>
          <p:cNvSpPr/>
          <p:nvPr/>
        </p:nvSpPr>
        <p:spPr>
          <a:xfrm>
            <a:off x="3835991" y="419100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Определили проблемы в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188413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7CF632-FB63-45FA-91E4-B2CC8EB3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18" y="1195111"/>
            <a:ext cx="3118028" cy="44954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B95BF-F315-4D2D-805D-F35B4756E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54" y="1195111"/>
            <a:ext cx="2950399" cy="44954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9E1361-7F27-4149-AFEB-DE3412A385D1}"/>
              </a:ext>
            </a:extLst>
          </p:cNvPr>
          <p:cNvSpPr/>
          <p:nvPr/>
        </p:nvSpPr>
        <p:spPr>
          <a:xfrm>
            <a:off x="2504846" y="397677"/>
            <a:ext cx="57086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Сформировали диаграмму «спагетти» идеального</a:t>
            </a:r>
          </a:p>
          <a:p>
            <a:pPr algn="ctr"/>
            <a:r>
              <a:rPr lang="ru-RU" dirty="0">
                <a:latin typeface="Exo 2" pitchFamily="2" charset="-52"/>
              </a:rPr>
              <a:t>состояния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DB63FC-A2DF-409E-A2DD-208E647FBBBE}"/>
              </a:ext>
            </a:extLst>
          </p:cNvPr>
          <p:cNvSpPr/>
          <p:nvPr/>
        </p:nvSpPr>
        <p:spPr>
          <a:xfrm>
            <a:off x="2311153" y="58086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Exo 2" pitchFamily="2" charset="-52"/>
                <a:cs typeface="Times New Roman" panose="02020603050405020304" pitchFamily="18" charset="0"/>
              </a:rPr>
              <a:t>Целевое состояние:</a:t>
            </a:r>
            <a:endParaRPr lang="ru-RU" sz="2400" dirty="0">
              <a:latin typeface="Exo 2" pitchFamily="2" charset="-52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Exo 2" pitchFamily="2" charset="-52"/>
                <a:cs typeface="Times New Roman" panose="02020603050405020304" pitchFamily="18" charset="0"/>
              </a:rPr>
              <a:t>Пересечение потоков пациентов</a:t>
            </a:r>
            <a:r>
              <a:rPr lang="en-US" dirty="0">
                <a:latin typeface="Exo 2" pitchFamily="2" charset="-52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Exo 2" pitchFamily="2" charset="-52"/>
                <a:cs typeface="Times New Roman" panose="02020603050405020304" pitchFamily="18" charset="0"/>
              </a:rPr>
              <a:t> 2</a:t>
            </a:r>
            <a:r>
              <a:rPr lang="en-US" dirty="0">
                <a:latin typeface="Exo 2" pitchFamily="2" charset="-52"/>
                <a:cs typeface="Times New Roman" panose="02020603050405020304" pitchFamily="18" charset="0"/>
              </a:rPr>
              <a:t> </a:t>
            </a:r>
            <a:endParaRPr lang="ru-RU" dirty="0">
              <a:latin typeface="Exo 2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08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10D328-2053-4D76-9F65-A00A93838EAA}"/>
              </a:ext>
            </a:extLst>
          </p:cNvPr>
          <p:cNvSpPr/>
          <p:nvPr/>
        </p:nvSpPr>
        <p:spPr>
          <a:xfrm>
            <a:off x="575568" y="549067"/>
            <a:ext cx="11040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Разработали зонирование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EDC62-AB70-4E10-B8D3-3E12A787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15000" contrast="7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05017" y="1944209"/>
            <a:ext cx="2911875" cy="36670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59037-C9BA-4583-968A-A6BB0DA2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18000" contrast="6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95999" y="1844318"/>
            <a:ext cx="2911875" cy="376995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7C2477-9E4F-4084-854D-ECDF3F70582E}"/>
              </a:ext>
            </a:extLst>
          </p:cNvPr>
          <p:cNvSpPr/>
          <p:nvPr/>
        </p:nvSpPr>
        <p:spPr>
          <a:xfrm>
            <a:off x="2307945" y="1246638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2 этаж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0CD06C-D2CB-47DA-BD56-4ADBF62C1F8C}"/>
              </a:ext>
            </a:extLst>
          </p:cNvPr>
          <p:cNvSpPr/>
          <p:nvPr/>
        </p:nvSpPr>
        <p:spPr>
          <a:xfrm>
            <a:off x="7099728" y="1196692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3 этаж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5A4F53-7BF4-4603-9840-C728EEEB8B0B}"/>
              </a:ext>
            </a:extLst>
          </p:cNvPr>
          <p:cNvSpPr/>
          <p:nvPr/>
        </p:nvSpPr>
        <p:spPr>
          <a:xfrm>
            <a:off x="1405256" y="5860329"/>
            <a:ext cx="324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Прием здоровых пациентов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3D176F-5799-4FEB-8042-65B5905E5D3A}"/>
              </a:ext>
            </a:extLst>
          </p:cNvPr>
          <p:cNvSpPr/>
          <p:nvPr/>
        </p:nvSpPr>
        <p:spPr>
          <a:xfrm>
            <a:off x="6095999" y="5848979"/>
            <a:ext cx="349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Прием «условно</a:t>
            </a:r>
          </a:p>
          <a:p>
            <a:pPr algn="ctr"/>
            <a:r>
              <a:rPr lang="ru-RU" dirty="0">
                <a:latin typeface="Exo 2" pitchFamily="2" charset="-52"/>
              </a:rPr>
              <a:t> инфицированных» 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1419619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37D6FE-0934-4837-B2D1-9442B7853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28" y="1453569"/>
            <a:ext cx="6622743" cy="459385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213AFB-B710-49DA-8FE0-70C7C3E3448C}"/>
              </a:ext>
            </a:extLst>
          </p:cNvPr>
          <p:cNvSpPr/>
          <p:nvPr/>
        </p:nvSpPr>
        <p:spPr>
          <a:xfrm>
            <a:off x="4219525" y="563764"/>
            <a:ext cx="3752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Разработали план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207303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016DAD-AD1E-475E-B42C-05BE5FA0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09" y="1359996"/>
            <a:ext cx="4543055" cy="50242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5C4339-6024-4680-A79C-2345BD6E005E}"/>
              </a:ext>
            </a:extLst>
          </p:cNvPr>
          <p:cNvSpPr/>
          <p:nvPr/>
        </p:nvSpPr>
        <p:spPr>
          <a:xfrm>
            <a:off x="2025815" y="592414"/>
            <a:ext cx="8140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Разработали СОП «Организация рабочего пространства по системе 5 </a:t>
            </a:r>
            <a:r>
              <a:rPr lang="en-US" dirty="0">
                <a:latin typeface="Exo 2" pitchFamily="2" charset="-52"/>
              </a:rPr>
              <a:t>S</a:t>
            </a:r>
            <a:r>
              <a:rPr lang="ru-RU" dirty="0">
                <a:latin typeface="Exo 2" pitchFamily="2" charset="-52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24B0B4-763D-4019-B7D9-26EAF3BB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437" y="1414983"/>
            <a:ext cx="4162565" cy="49692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676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5BF934-FA92-426A-A9CE-5FEF8007EF1C}"/>
              </a:ext>
            </a:extLst>
          </p:cNvPr>
          <p:cNvSpPr/>
          <p:nvPr/>
        </p:nvSpPr>
        <p:spPr>
          <a:xfrm>
            <a:off x="793072" y="654250"/>
            <a:ext cx="10605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Разработали систему цветового кодирования по участковому типу для систематизации медицинской документации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DA49C7-98E7-47AA-8F6C-6CF4E519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/>
          <a:stretch/>
        </p:blipFill>
        <p:spPr>
          <a:xfrm>
            <a:off x="508525" y="1441947"/>
            <a:ext cx="5361042" cy="39741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6DCD4A-1DE7-409F-9AC3-90FDEEFCC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" t="8117" r="1751" b="4047"/>
          <a:stretch/>
        </p:blipFill>
        <p:spPr>
          <a:xfrm>
            <a:off x="6322435" y="1961965"/>
            <a:ext cx="5166805" cy="333867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53165E-046F-4556-A05E-72870E3B8F33}"/>
              </a:ext>
            </a:extLst>
          </p:cNvPr>
          <p:cNvSpPr/>
          <p:nvPr/>
        </p:nvSpPr>
        <p:spPr>
          <a:xfrm>
            <a:off x="224902" y="5834418"/>
            <a:ext cx="5057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Цветовая маркировка участков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D6C075-EB35-4AB4-8031-8D51635C4CCE}"/>
              </a:ext>
            </a:extLst>
          </p:cNvPr>
          <p:cNvSpPr/>
          <p:nvPr/>
        </p:nvSpPr>
        <p:spPr>
          <a:xfrm>
            <a:off x="6096000" y="5834418"/>
            <a:ext cx="5057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Оформление медицинских карт</a:t>
            </a:r>
          </a:p>
        </p:txBody>
      </p:sp>
    </p:spTree>
    <p:extLst>
      <p:ext uri="{BB962C8B-B14F-4D97-AF65-F5344CB8AC3E}">
        <p14:creationId xmlns:p14="http://schemas.microsoft.com/office/powerpoint/2010/main" val="637917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536332-60A2-49C6-9B8F-DBCFC9FCD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20" y="1150056"/>
            <a:ext cx="2531817" cy="23979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578FD5-425F-4BFE-A917-B5B157A1C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t="40443" r="-280" b="8930"/>
          <a:stretch/>
        </p:blipFill>
        <p:spPr>
          <a:xfrm>
            <a:off x="6803348" y="3844029"/>
            <a:ext cx="2701039" cy="201337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50F23C-2D6D-40EA-BE6E-8DC22E2DF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7" y="1150056"/>
            <a:ext cx="3625973" cy="46670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BEBEF8-FCC3-4E04-B0CF-747452F5C512}"/>
              </a:ext>
            </a:extLst>
          </p:cNvPr>
          <p:cNvSpPr/>
          <p:nvPr/>
        </p:nvSpPr>
        <p:spPr>
          <a:xfrm>
            <a:off x="3626319" y="457443"/>
            <a:ext cx="4612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Внедрили систему 5</a:t>
            </a:r>
            <a:r>
              <a:rPr lang="en-US" dirty="0">
                <a:latin typeface="Exo 2" pitchFamily="2" charset="-52"/>
              </a:rPr>
              <a:t>S</a:t>
            </a:r>
            <a:r>
              <a:rPr lang="ru-RU" dirty="0">
                <a:latin typeface="Exo 2" pitchFamily="2" charset="-52"/>
              </a:rPr>
              <a:t> на рабочих местах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FFB224-C4DB-42B6-9097-A1B5A0D099E8}"/>
              </a:ext>
            </a:extLst>
          </p:cNvPr>
          <p:cNvSpPr/>
          <p:nvPr/>
        </p:nvSpPr>
        <p:spPr>
          <a:xfrm>
            <a:off x="1090785" y="5983600"/>
            <a:ext cx="3450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Exo 2" pitchFamily="2" charset="-52"/>
              </a:rPr>
              <a:t>Структурирование</a:t>
            </a:r>
          </a:p>
          <a:p>
            <a:pPr algn="ctr"/>
            <a:r>
              <a:rPr lang="ru-RU" sz="1400" dirty="0">
                <a:latin typeface="Exo 2" pitchFamily="2" charset="-52"/>
              </a:rPr>
              <a:t>медицинской документации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6A82AF-6820-4F68-AA0C-D973D96BD196}"/>
              </a:ext>
            </a:extLst>
          </p:cNvPr>
          <p:cNvSpPr/>
          <p:nvPr/>
        </p:nvSpPr>
        <p:spPr>
          <a:xfrm>
            <a:off x="6428489" y="5983600"/>
            <a:ext cx="3450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Exo 2" pitchFamily="2" charset="-52"/>
              </a:rPr>
              <a:t>Рациональная организация пространства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45940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5C0DA4-2CB9-4B0A-8DEE-BBE0C526B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72" y="1518081"/>
            <a:ext cx="7457242" cy="382183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740844-322D-4269-BA70-7FAA989D9372}"/>
              </a:ext>
            </a:extLst>
          </p:cNvPr>
          <p:cNvSpPr/>
          <p:nvPr/>
        </p:nvSpPr>
        <p:spPr>
          <a:xfrm>
            <a:off x="3150729" y="572155"/>
            <a:ext cx="4915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Разработали макет кабинетного указателя</a:t>
            </a:r>
          </a:p>
          <a:p>
            <a:r>
              <a:rPr lang="ru-RU" dirty="0">
                <a:latin typeface="Exo 2" pitchFamily="2" charset="-52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119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8F4C80A-CCFC-4F45-BB63-02E4F9A12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993109"/>
              </p:ext>
            </p:extLst>
          </p:nvPr>
        </p:nvGraphicFramePr>
        <p:xfrm>
          <a:off x="2559050" y="1643479"/>
          <a:ext cx="7073899" cy="34290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560104">
                  <a:extLst>
                    <a:ext uri="{9D8B030D-6E8A-4147-A177-3AD203B41FA5}">
                      <a16:colId xmlns:a16="http://schemas.microsoft.com/office/drawing/2014/main" val="2213267705"/>
                    </a:ext>
                  </a:extLst>
                </a:gridCol>
                <a:gridCol w="752137">
                  <a:extLst>
                    <a:ext uri="{9D8B030D-6E8A-4147-A177-3AD203B41FA5}">
                      <a16:colId xmlns:a16="http://schemas.microsoft.com/office/drawing/2014/main" val="3733559325"/>
                    </a:ext>
                  </a:extLst>
                </a:gridCol>
                <a:gridCol w="761658">
                  <a:extLst>
                    <a:ext uri="{9D8B030D-6E8A-4147-A177-3AD203B41FA5}">
                      <a16:colId xmlns:a16="http://schemas.microsoft.com/office/drawing/2014/main" val="326033151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12592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33460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Показатель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Текущ.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Цель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10009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Поиск инструментов и документации (суммарно за прием)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34894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2711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62190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Всего приемов в сут 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7107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Всего приемов в мес 660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30474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89689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Показатель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Текущ.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Цель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81804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Поиск инструментов и документации (суммарно за смену), сек.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1890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945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2773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Текущ.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Цель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51906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Поиск инструментов и документации (суммарно за смену), час.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0,53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0,26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6449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02753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Показатель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Текущ.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Цель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86044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Поиск инструментов и документации (суммарно за рабочий месяц), сек.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41580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20790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18865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Текущ.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Цель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61218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Поиск инструментов и документации (суммарно за рабочий месяц), час.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11,55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5,78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481668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B8FFFD-F1E2-4BD7-AC7F-57D4CA8CA12C}"/>
              </a:ext>
            </a:extLst>
          </p:cNvPr>
          <p:cNvSpPr/>
          <p:nvPr/>
        </p:nvSpPr>
        <p:spPr>
          <a:xfrm>
            <a:off x="2239815" y="767464"/>
            <a:ext cx="771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Провели диагностику эффективности системы 5</a:t>
            </a:r>
            <a:r>
              <a:rPr lang="en-US" dirty="0">
                <a:latin typeface="Exo 2" pitchFamily="2" charset="-52"/>
              </a:rPr>
              <a:t>S</a:t>
            </a:r>
            <a:r>
              <a:rPr lang="ru-RU" dirty="0">
                <a:latin typeface="Exo 2" pitchFamily="2" charset="-52"/>
              </a:rPr>
              <a:t> на рабочих местах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84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3E7832-076F-462E-94DF-2C719B56C961}"/>
              </a:ext>
            </a:extLst>
          </p:cNvPr>
          <p:cNvSpPr/>
          <p:nvPr/>
        </p:nvSpPr>
        <p:spPr>
          <a:xfrm>
            <a:off x="3048000" y="70997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Общая информация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B5FC90-2E1D-4DB8-9CCD-BA6292314120}"/>
              </a:ext>
            </a:extLst>
          </p:cNvPr>
          <p:cNvSpPr/>
          <p:nvPr/>
        </p:nvSpPr>
        <p:spPr>
          <a:xfrm>
            <a:off x="495300" y="5478209"/>
            <a:ext cx="4300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ГБУ РО «Детская городская поликлиника №1» в </a:t>
            </a:r>
            <a:r>
              <a:rPr lang="ru-RU" dirty="0" err="1">
                <a:latin typeface="Exo 2" pitchFamily="2" charset="-52"/>
              </a:rPr>
              <a:t>г.Ростове</a:t>
            </a:r>
            <a:r>
              <a:rPr lang="ru-RU" dirty="0">
                <a:latin typeface="Exo 2" pitchFamily="2" charset="-52"/>
              </a:rPr>
              <a:t>-на-Дону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346A41-25E9-4CDC-951D-531CAB5A9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85764"/>
            <a:ext cx="4980503" cy="31053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8C9973-052D-4CBA-A6A8-E1DE0994D188}"/>
              </a:ext>
            </a:extLst>
          </p:cNvPr>
          <p:cNvSpPr/>
          <p:nvPr/>
        </p:nvSpPr>
        <p:spPr>
          <a:xfrm>
            <a:off x="5913838" y="5478208"/>
            <a:ext cx="1861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Руководитель</a:t>
            </a:r>
          </a:p>
          <a:p>
            <a:pPr algn="ctr"/>
            <a:r>
              <a:rPr lang="ru-RU" dirty="0">
                <a:latin typeface="Exo 2" pitchFamily="2" charset="-52"/>
              </a:rPr>
              <a:t> проекта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8BCBE95-668A-4E14-B6DD-A96626F2FF41}"/>
              </a:ext>
            </a:extLst>
          </p:cNvPr>
          <p:cNvSpPr/>
          <p:nvPr/>
        </p:nvSpPr>
        <p:spPr>
          <a:xfrm>
            <a:off x="8009123" y="5478209"/>
            <a:ext cx="1861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Руководитель</a:t>
            </a:r>
          </a:p>
          <a:p>
            <a:pPr algn="ctr"/>
            <a:r>
              <a:rPr lang="ru-RU" dirty="0">
                <a:latin typeface="Exo 2" pitchFamily="2" charset="-52"/>
              </a:rPr>
              <a:t> рабочей группы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14495F-03D7-4925-9B24-DB74B791E7F9}"/>
              </a:ext>
            </a:extLst>
          </p:cNvPr>
          <p:cNvSpPr/>
          <p:nvPr/>
        </p:nvSpPr>
        <p:spPr>
          <a:xfrm>
            <a:off x="10104408" y="5478207"/>
            <a:ext cx="1861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Куратор проекта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CF783F8-441A-4D95-8977-0A73AA23B50E}"/>
              </a:ext>
            </a:extLst>
          </p:cNvPr>
          <p:cNvSpPr/>
          <p:nvPr/>
        </p:nvSpPr>
        <p:spPr>
          <a:xfrm>
            <a:off x="5785364" y="1885764"/>
            <a:ext cx="1861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Exo 2" pitchFamily="2" charset="-52"/>
              </a:rPr>
              <a:t>Зам.гл.вр</a:t>
            </a:r>
            <a:r>
              <a:rPr lang="ru-RU" dirty="0">
                <a:latin typeface="Exo 2" pitchFamily="2" charset="-52"/>
              </a:rPr>
              <a:t>.</a:t>
            </a:r>
          </a:p>
          <a:p>
            <a:pPr algn="ctr"/>
            <a:r>
              <a:rPr lang="ru-RU" dirty="0">
                <a:latin typeface="Exo 2" pitchFamily="2" charset="-52"/>
              </a:rPr>
              <a:t>по лечебной работе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FC7BED2-84B1-4FEC-86AA-2B647495C9BF}"/>
              </a:ext>
            </a:extLst>
          </p:cNvPr>
          <p:cNvSpPr/>
          <p:nvPr/>
        </p:nvSpPr>
        <p:spPr>
          <a:xfrm>
            <a:off x="7601696" y="1905724"/>
            <a:ext cx="2676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Врач-эпидемиолог</a:t>
            </a:r>
          </a:p>
          <a:p>
            <a:pPr algn="ctr"/>
            <a:endParaRPr lang="ru-RU" dirty="0">
              <a:latin typeface="Exo 2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BF202CB-D494-4329-8E04-B9F094E29149}"/>
              </a:ext>
            </a:extLst>
          </p:cNvPr>
          <p:cNvSpPr/>
          <p:nvPr/>
        </p:nvSpPr>
        <p:spPr>
          <a:xfrm>
            <a:off x="10285168" y="1905724"/>
            <a:ext cx="1321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latin typeface="Exo 2" pitchFamily="2" charset="-52"/>
              </a:rPr>
              <a:t>Зам.гл.вр</a:t>
            </a:r>
            <a:r>
              <a:rPr lang="ru-RU" dirty="0">
                <a:latin typeface="Exo 2" pitchFamily="2" charset="-52"/>
              </a:rPr>
              <a:t>. </a:t>
            </a:r>
          </a:p>
          <a:p>
            <a:pPr algn="ctr"/>
            <a:r>
              <a:rPr lang="ru-RU" dirty="0">
                <a:latin typeface="Exo 2" pitchFamily="2" charset="-52"/>
              </a:rPr>
              <a:t>по ОМР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4238DD9-C112-4FFD-B171-A7825713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63"/>
          <a:stretch>
            <a:fillRect/>
          </a:stretch>
        </p:blipFill>
        <p:spPr bwMode="auto">
          <a:xfrm>
            <a:off x="8392620" y="3058873"/>
            <a:ext cx="109467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3F04538-8EB5-45B9-9A6F-3D66A7EE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4688"/>
          <a:stretch>
            <a:fillRect/>
          </a:stretch>
        </p:blipFill>
        <p:spPr bwMode="auto">
          <a:xfrm>
            <a:off x="6184487" y="3061556"/>
            <a:ext cx="1063424" cy="143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0D2DF271-CC28-4545-A9A6-D544A040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2564" b="7269"/>
          <a:stretch>
            <a:fillRect/>
          </a:stretch>
        </p:blipFill>
        <p:spPr bwMode="auto">
          <a:xfrm>
            <a:off x="10632005" y="3056190"/>
            <a:ext cx="105242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8848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0000000-0008-0000-0000-00001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7419820"/>
              </p:ext>
            </p:extLst>
          </p:nvPr>
        </p:nvGraphicFramePr>
        <p:xfrm>
          <a:off x="434897" y="2612624"/>
          <a:ext cx="3639953" cy="2696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446425"/>
              </p:ext>
            </p:extLst>
          </p:nvPr>
        </p:nvGraphicFramePr>
        <p:xfrm>
          <a:off x="7895208" y="2590245"/>
          <a:ext cx="3861895" cy="269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0000000-0008-0000-0000-00001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502829"/>
              </p:ext>
            </p:extLst>
          </p:nvPr>
        </p:nvGraphicFramePr>
        <p:xfrm>
          <a:off x="4219855" y="2590244"/>
          <a:ext cx="3564458" cy="2696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454CEA-0DA7-4210-B212-9E931ED1AEF7}"/>
              </a:ext>
            </a:extLst>
          </p:cNvPr>
          <p:cNvSpPr/>
          <p:nvPr/>
        </p:nvSpPr>
        <p:spPr>
          <a:xfrm>
            <a:off x="1997475" y="1000477"/>
            <a:ext cx="8708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Exo 2" pitchFamily="2" charset="-52"/>
              </a:rPr>
              <a:t>Провели диагностику эффективности системы 5</a:t>
            </a:r>
            <a:r>
              <a:rPr lang="en-US" dirty="0">
                <a:latin typeface="Exo 2" pitchFamily="2" charset="-52"/>
              </a:rPr>
              <a:t>S</a:t>
            </a:r>
            <a:r>
              <a:rPr lang="ru-RU" dirty="0">
                <a:latin typeface="Exo 2" pitchFamily="2" charset="-52"/>
              </a:rPr>
              <a:t> на рабочих местах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C7155B-14D0-4096-A891-AB80E780686E}"/>
              </a:ext>
            </a:extLst>
          </p:cNvPr>
          <p:cNvSpPr/>
          <p:nvPr/>
        </p:nvSpPr>
        <p:spPr>
          <a:xfrm>
            <a:off x="1095153" y="3960735"/>
            <a:ext cx="396296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Exo 2" pitchFamily="2" charset="-52"/>
              </a:rPr>
              <a:t>63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E65F93-9641-44E9-8C7E-47E4E8F1AF6F}"/>
              </a:ext>
            </a:extLst>
          </p:cNvPr>
          <p:cNvSpPr/>
          <p:nvPr/>
        </p:nvSpPr>
        <p:spPr>
          <a:xfrm>
            <a:off x="2056725" y="4370588"/>
            <a:ext cx="396296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Exo 2" pitchFamily="2" charset="-52"/>
              </a:rPr>
              <a:t>30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672B3C-D0A0-4028-B0E4-E4BA3C930057}"/>
              </a:ext>
            </a:extLst>
          </p:cNvPr>
          <p:cNvSpPr/>
          <p:nvPr/>
        </p:nvSpPr>
        <p:spPr>
          <a:xfrm>
            <a:off x="4874080" y="3839673"/>
            <a:ext cx="49247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Exo 2" pitchFamily="2" charset="-52"/>
              </a:rPr>
              <a:t>0,53</a:t>
            </a:r>
          </a:p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FC0261D-427D-4CFC-AB41-F71CEDE54E75}"/>
              </a:ext>
            </a:extLst>
          </p:cNvPr>
          <p:cNvSpPr/>
          <p:nvPr/>
        </p:nvSpPr>
        <p:spPr>
          <a:xfrm>
            <a:off x="5738794" y="4226192"/>
            <a:ext cx="49247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Exo 2" pitchFamily="2" charset="-52"/>
              </a:rPr>
              <a:t>0,26</a:t>
            </a:r>
          </a:p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F88A62D-99E7-4BF9-8B9E-E45BA25AD699}"/>
              </a:ext>
            </a:extLst>
          </p:cNvPr>
          <p:cNvSpPr/>
          <p:nvPr/>
        </p:nvSpPr>
        <p:spPr>
          <a:xfrm>
            <a:off x="8639692" y="3652183"/>
            <a:ext cx="49247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Exo 2" pitchFamily="2" charset="-52"/>
              </a:rPr>
              <a:t>11,55</a:t>
            </a:r>
          </a:p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090E717-A2E6-4301-9ECA-73CC17C00978}"/>
              </a:ext>
            </a:extLst>
          </p:cNvPr>
          <p:cNvSpPr/>
          <p:nvPr/>
        </p:nvSpPr>
        <p:spPr>
          <a:xfrm>
            <a:off x="9642805" y="4202569"/>
            <a:ext cx="49247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Exo 2" pitchFamily="2" charset="-52"/>
              </a:rPr>
              <a:t>5,78</a:t>
            </a:r>
          </a:p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ECBFDB-4B54-486D-9699-AB91F35FB92F}"/>
              </a:ext>
            </a:extLst>
          </p:cNvPr>
          <p:cNvSpPr/>
          <p:nvPr/>
        </p:nvSpPr>
        <p:spPr>
          <a:xfrm>
            <a:off x="500232" y="5602682"/>
            <a:ext cx="10477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Exo 2" pitchFamily="2" charset="-52"/>
              </a:rPr>
              <a:t>Вывод: Временные затраты на поиск медицинской документации, изделий медицинского назначения и т.д. во время приема снизились в два раза, что в перерасчете на месяц составляет 1,5 рабочие смены.</a:t>
            </a:r>
          </a:p>
        </p:txBody>
      </p:sp>
    </p:spTree>
    <p:extLst>
      <p:ext uri="{BB962C8B-B14F-4D97-AF65-F5344CB8AC3E}">
        <p14:creationId xmlns:p14="http://schemas.microsoft.com/office/powerpoint/2010/main" val="23927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F4B02E-B05F-48FA-9A8E-1A3DD24E7AC3}"/>
              </a:ext>
            </a:extLst>
          </p:cNvPr>
          <p:cNvSpPr/>
          <p:nvPr/>
        </p:nvSpPr>
        <p:spPr>
          <a:xfrm>
            <a:off x="3900254" y="643051"/>
            <a:ext cx="4391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Exo 2" pitchFamily="2" charset="-52"/>
              </a:rPr>
              <a:t>Количественные результаты проекта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FE332BF-B6DD-4CA0-BB30-193584624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824612"/>
              </p:ext>
            </p:extLst>
          </p:nvPr>
        </p:nvGraphicFramePr>
        <p:xfrm>
          <a:off x="2527175" y="1349406"/>
          <a:ext cx="7137647" cy="486554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279780644"/>
                    </a:ext>
                  </a:extLst>
                </a:gridCol>
                <a:gridCol w="2077327">
                  <a:extLst>
                    <a:ext uri="{9D8B030D-6E8A-4147-A177-3AD203B41FA5}">
                      <a16:colId xmlns:a16="http://schemas.microsoft.com/office/drawing/2014/main" val="1131121597"/>
                    </a:ext>
                  </a:extLst>
                </a:gridCol>
                <a:gridCol w="1557810">
                  <a:extLst>
                    <a:ext uri="{9D8B030D-6E8A-4147-A177-3AD203B41FA5}">
                      <a16:colId xmlns:a16="http://schemas.microsoft.com/office/drawing/2014/main" val="3885336041"/>
                    </a:ext>
                  </a:extLst>
                </a:gridCol>
                <a:gridCol w="1454494">
                  <a:extLst>
                    <a:ext uri="{9D8B030D-6E8A-4147-A177-3AD203B41FA5}">
                      <a16:colId xmlns:a16="http://schemas.microsoft.com/office/drawing/2014/main" val="3924838793"/>
                    </a:ext>
                  </a:extLst>
                </a:gridCol>
                <a:gridCol w="1532164">
                  <a:extLst>
                    <a:ext uri="{9D8B030D-6E8A-4147-A177-3AD203B41FA5}">
                      <a16:colId xmlns:a16="http://schemas.microsoft.com/office/drawing/2014/main" val="2923487621"/>
                    </a:ext>
                  </a:extLst>
                </a:gridCol>
              </a:tblGrid>
              <a:tr h="391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№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Наименование цели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Текущий </a:t>
                      </a:r>
                      <a:endParaRPr lang="ru-RU" sz="900">
                        <a:effectLst/>
                        <a:latin typeface="Exo 2" pitchFamily="2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показатель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Целевой </a:t>
                      </a:r>
                      <a:endParaRPr lang="ru-RU" sz="900">
                        <a:effectLst/>
                        <a:latin typeface="Exo 2" pitchFamily="2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показатель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Фактический </a:t>
                      </a:r>
                      <a:endParaRPr lang="ru-RU" sz="900">
                        <a:effectLst/>
                        <a:latin typeface="Exo 2" pitchFamily="2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показатель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/>
                </a:tc>
                <a:extLst>
                  <a:ext uri="{0D108BD9-81ED-4DB2-BD59-A6C34878D82A}">
                    <a16:rowId xmlns:a16="http://schemas.microsoft.com/office/drawing/2014/main" val="4227295142"/>
                  </a:ext>
                </a:extLst>
              </a:tr>
              <a:tr h="798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1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Количество пересечений здоровых пациентов с потенциально инфицированными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3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2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2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extLst>
                  <a:ext uri="{0D108BD9-81ED-4DB2-BD59-A6C34878D82A}">
                    <a16:rowId xmlns:a16="http://schemas.microsoft.com/office/drawing/2014/main" val="4241000608"/>
                  </a:ext>
                </a:extLst>
              </a:tr>
              <a:tr h="798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2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Сокращение времени риска потенциального инфицирования пациентов, мин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34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6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5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extLst>
                  <a:ext uri="{0D108BD9-81ED-4DB2-BD59-A6C34878D82A}">
                    <a16:rowId xmlns:a16="http://schemas.microsoft.com/office/drawing/2014/main" val="72258344"/>
                  </a:ext>
                </a:extLst>
              </a:tr>
              <a:tr h="1410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3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Создание выделенных пространств для разделения условно здоровых и потенциально инфицированных пациентов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отсутствуют 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созданы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созданы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extLst>
                  <a:ext uri="{0D108BD9-81ED-4DB2-BD59-A6C34878D82A}">
                    <a16:rowId xmlns:a16="http://schemas.microsoft.com/office/drawing/2014/main" val="25772875"/>
                  </a:ext>
                </a:extLst>
              </a:tr>
              <a:tr h="798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4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Создание стандарта (процедуры) организации рабочих места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отсутствуют 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созданы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созданы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extLst>
                  <a:ext uri="{0D108BD9-81ED-4DB2-BD59-A6C34878D82A}">
                    <a16:rowId xmlns:a16="http://schemas.microsoft.com/office/drawing/2014/main" val="3865921522"/>
                  </a:ext>
                </a:extLst>
              </a:tr>
              <a:tr h="391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5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Exo 2" pitchFamily="2" charset="-52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Создание эталонного рабочего места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отсутствуют 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Exo 2" pitchFamily="2" charset="-52"/>
                        </a:rPr>
                        <a:t>созданы</a:t>
                      </a:r>
                      <a:endParaRPr lang="ru-RU" sz="90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Exo 2" pitchFamily="2" charset="-52"/>
                        </a:rPr>
                        <a:t>созданы</a:t>
                      </a:r>
                      <a:endParaRPr lang="ru-RU" sz="900" dirty="0">
                        <a:effectLst/>
                        <a:latin typeface="Exo 2" pitchFamily="2" charset="-52"/>
                        <a:ea typeface="Times New Roman" panose="02020603050405020304" pitchFamily="18" charset="0"/>
                      </a:endParaRPr>
                    </a:p>
                  </a:txBody>
                  <a:tcPr marL="58483" marR="58483" marT="0" marB="0" anchor="ctr"/>
                </a:tc>
                <a:extLst>
                  <a:ext uri="{0D108BD9-81ED-4DB2-BD59-A6C34878D82A}">
                    <a16:rowId xmlns:a16="http://schemas.microsoft.com/office/drawing/2014/main" val="271017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628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91814-609E-4FFC-90AC-68B59424A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1663611"/>
            <a:ext cx="9966960" cy="2926080"/>
          </a:xfrm>
        </p:spPr>
        <p:txBody>
          <a:bodyPr>
            <a:normAutofit/>
          </a:bodyPr>
          <a:lstStyle/>
          <a:p>
            <a:r>
              <a:rPr lang="ru-RU" dirty="0">
                <a:latin typeface="Exo 2" pitchFamily="2" charset="-52"/>
              </a:rPr>
              <a:t>Спасибо за внимание!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25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C0CEC-EB7A-4BE2-89EB-407315A38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79" y="1188417"/>
            <a:ext cx="3240424" cy="459039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67DA0F-4A65-4F68-8700-F2D85004FE9A}"/>
              </a:ext>
            </a:extLst>
          </p:cNvPr>
          <p:cNvSpPr/>
          <p:nvPr/>
        </p:nvSpPr>
        <p:spPr>
          <a:xfrm>
            <a:off x="1657003" y="592595"/>
            <a:ext cx="8348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Выпустили распоряжение о создании Рабочей группы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938949-7B14-4747-B544-3C0CDB81A0CD}"/>
              </a:ext>
            </a:extLst>
          </p:cNvPr>
          <p:cNvSpPr/>
          <p:nvPr/>
        </p:nvSpPr>
        <p:spPr>
          <a:xfrm>
            <a:off x="2051355" y="6048906"/>
            <a:ext cx="178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Распоряжение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5E1859-CB27-406B-99DF-DED9702820A5}"/>
              </a:ext>
            </a:extLst>
          </p:cNvPr>
          <p:cNvSpPr/>
          <p:nvPr/>
        </p:nvSpPr>
        <p:spPr>
          <a:xfrm>
            <a:off x="7138947" y="6072526"/>
            <a:ext cx="274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Состав рабочей группы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81DB152-7762-465C-96DF-BB37B97C1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22" y="1101156"/>
            <a:ext cx="3591706" cy="483214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132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DDE554E-C03E-4E75-84D3-9DA6834FF38D}"/>
              </a:ext>
            </a:extLst>
          </p:cNvPr>
          <p:cNvSpPr/>
          <p:nvPr/>
        </p:nvSpPr>
        <p:spPr>
          <a:xfrm>
            <a:off x="378730" y="543149"/>
            <a:ext cx="11434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Сформировали карточку проекта «Совершенствование системы организации рабочего пространства»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EE652-F475-4018-A672-D7C57AED6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52"/>
          <a:stretch/>
        </p:blipFill>
        <p:spPr>
          <a:xfrm>
            <a:off x="2719526" y="1126523"/>
            <a:ext cx="6752947" cy="50817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954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A04FB-D334-4886-B0A5-6CC20CA38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39" y="1588760"/>
            <a:ext cx="6360481" cy="458599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2C2C1F-3A7A-4E15-A935-2AD2854E4553}"/>
              </a:ext>
            </a:extLst>
          </p:cNvPr>
          <p:cNvSpPr/>
          <p:nvPr/>
        </p:nvSpPr>
        <p:spPr>
          <a:xfrm>
            <a:off x="1812177" y="578474"/>
            <a:ext cx="7731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Сформировали дорожную карту прое</a:t>
            </a:r>
            <a:r>
              <a:rPr lang="ru-RU" dirty="0"/>
              <a:t>кта </a:t>
            </a:r>
          </a:p>
          <a:p>
            <a:pPr algn="ctr"/>
            <a:r>
              <a:rPr lang="ru-RU" dirty="0">
                <a:latin typeface="Exo 2" pitchFamily="2" charset="-52"/>
              </a:rPr>
              <a:t>«Совершенствование системы организации рабочего пространства»</a:t>
            </a:r>
            <a:endParaRPr lang="ru-RU" dirty="0"/>
          </a:p>
        </p:txBody>
      </p:sp>
      <p:sp>
        <p:nvSpPr>
          <p:cNvPr id="2" name="Блок-схема: ссылка на другую страницу 1">
            <a:extLst>
              <a:ext uri="{FF2B5EF4-FFF2-40B4-BE49-F238E27FC236}">
                <a16:creationId xmlns:a16="http://schemas.microsoft.com/office/drawing/2014/main" id="{5B52C71E-8DF2-4A49-AB81-08616E641B36}"/>
              </a:ext>
            </a:extLst>
          </p:cNvPr>
          <p:cNvSpPr/>
          <p:nvPr/>
        </p:nvSpPr>
        <p:spPr>
          <a:xfrm rot="16200000">
            <a:off x="5829928" y="4354497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ссылка на другую страницу 4">
            <a:extLst>
              <a:ext uri="{FF2B5EF4-FFF2-40B4-BE49-F238E27FC236}">
                <a16:creationId xmlns:a16="http://schemas.microsoft.com/office/drawing/2014/main" id="{C36C4E52-59EC-4549-BE38-ADEDFF072962}"/>
              </a:ext>
            </a:extLst>
          </p:cNvPr>
          <p:cNvSpPr/>
          <p:nvPr/>
        </p:nvSpPr>
        <p:spPr>
          <a:xfrm rot="16200000">
            <a:off x="6038791" y="4354496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ссылка на другую страницу 5">
            <a:extLst>
              <a:ext uri="{FF2B5EF4-FFF2-40B4-BE49-F238E27FC236}">
                <a16:creationId xmlns:a16="http://schemas.microsoft.com/office/drawing/2014/main" id="{BB9CB7D0-AA7F-4134-A251-04FC4A6A9ECE}"/>
              </a:ext>
            </a:extLst>
          </p:cNvPr>
          <p:cNvSpPr/>
          <p:nvPr/>
        </p:nvSpPr>
        <p:spPr>
          <a:xfrm rot="16200000">
            <a:off x="5829928" y="4501700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ссылка на другую страницу 6">
            <a:extLst>
              <a:ext uri="{FF2B5EF4-FFF2-40B4-BE49-F238E27FC236}">
                <a16:creationId xmlns:a16="http://schemas.microsoft.com/office/drawing/2014/main" id="{A699F0D0-631A-4B5A-AB24-25AB176D5566}"/>
              </a:ext>
            </a:extLst>
          </p:cNvPr>
          <p:cNvSpPr/>
          <p:nvPr/>
        </p:nvSpPr>
        <p:spPr>
          <a:xfrm rot="16200000">
            <a:off x="5829927" y="4678119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ссылка на другую страницу 7">
            <a:extLst>
              <a:ext uri="{FF2B5EF4-FFF2-40B4-BE49-F238E27FC236}">
                <a16:creationId xmlns:a16="http://schemas.microsoft.com/office/drawing/2014/main" id="{4CCEFE4A-DA93-4AA0-830C-E039D7AADE2C}"/>
              </a:ext>
            </a:extLst>
          </p:cNvPr>
          <p:cNvSpPr/>
          <p:nvPr/>
        </p:nvSpPr>
        <p:spPr>
          <a:xfrm rot="16200000">
            <a:off x="6034384" y="4497365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ссылка на другую страницу 8">
            <a:extLst>
              <a:ext uri="{FF2B5EF4-FFF2-40B4-BE49-F238E27FC236}">
                <a16:creationId xmlns:a16="http://schemas.microsoft.com/office/drawing/2014/main" id="{B2E8B871-6018-47E5-A9E6-DBFF1A668F8E}"/>
              </a:ext>
            </a:extLst>
          </p:cNvPr>
          <p:cNvSpPr/>
          <p:nvPr/>
        </p:nvSpPr>
        <p:spPr>
          <a:xfrm rot="16200000">
            <a:off x="6038789" y="4669750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ссылка на другую страницу 9">
            <a:extLst>
              <a:ext uri="{FF2B5EF4-FFF2-40B4-BE49-F238E27FC236}">
                <a16:creationId xmlns:a16="http://schemas.microsoft.com/office/drawing/2014/main" id="{003ED793-EC73-470B-B864-4EDCF103ACF4}"/>
              </a:ext>
            </a:extLst>
          </p:cNvPr>
          <p:cNvSpPr/>
          <p:nvPr/>
        </p:nvSpPr>
        <p:spPr>
          <a:xfrm rot="16200000">
            <a:off x="6247652" y="4491161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ссылка на другую страницу 10">
            <a:extLst>
              <a:ext uri="{FF2B5EF4-FFF2-40B4-BE49-F238E27FC236}">
                <a16:creationId xmlns:a16="http://schemas.microsoft.com/office/drawing/2014/main" id="{B68E8E64-D247-48D9-B2A1-D5FBB7381104}"/>
              </a:ext>
            </a:extLst>
          </p:cNvPr>
          <p:cNvSpPr/>
          <p:nvPr/>
        </p:nvSpPr>
        <p:spPr>
          <a:xfrm rot="16200000">
            <a:off x="6457260" y="4477673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ссылка на другую страницу 11">
            <a:extLst>
              <a:ext uri="{FF2B5EF4-FFF2-40B4-BE49-F238E27FC236}">
                <a16:creationId xmlns:a16="http://schemas.microsoft.com/office/drawing/2014/main" id="{A40D439D-3697-423A-A9B8-6DF0839A7D37}"/>
              </a:ext>
            </a:extLst>
          </p:cNvPr>
          <p:cNvSpPr/>
          <p:nvPr/>
        </p:nvSpPr>
        <p:spPr>
          <a:xfrm rot="16200000">
            <a:off x="6656862" y="4477673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ссылка на другую страницу 12">
            <a:extLst>
              <a:ext uri="{FF2B5EF4-FFF2-40B4-BE49-F238E27FC236}">
                <a16:creationId xmlns:a16="http://schemas.microsoft.com/office/drawing/2014/main" id="{36C1F3F9-B7DA-4AFB-A9C3-66E43E4917CF}"/>
              </a:ext>
            </a:extLst>
          </p:cNvPr>
          <p:cNvSpPr/>
          <p:nvPr/>
        </p:nvSpPr>
        <p:spPr>
          <a:xfrm rot="16200000">
            <a:off x="6856464" y="4479534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ссылка на другую страницу 13">
            <a:extLst>
              <a:ext uri="{FF2B5EF4-FFF2-40B4-BE49-F238E27FC236}">
                <a16:creationId xmlns:a16="http://schemas.microsoft.com/office/drawing/2014/main" id="{735B6F25-8815-40BF-BD5A-19EFF8B0556D}"/>
              </a:ext>
            </a:extLst>
          </p:cNvPr>
          <p:cNvSpPr/>
          <p:nvPr/>
        </p:nvSpPr>
        <p:spPr>
          <a:xfrm rot="16200000">
            <a:off x="7052196" y="4477673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ссылка на другую страницу 14">
            <a:extLst>
              <a:ext uri="{FF2B5EF4-FFF2-40B4-BE49-F238E27FC236}">
                <a16:creationId xmlns:a16="http://schemas.microsoft.com/office/drawing/2014/main" id="{6CDAF98B-3059-4BAF-B701-24D417DE8792}"/>
              </a:ext>
            </a:extLst>
          </p:cNvPr>
          <p:cNvSpPr/>
          <p:nvPr/>
        </p:nvSpPr>
        <p:spPr>
          <a:xfrm rot="16200000">
            <a:off x="7265377" y="4471864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сылка на другую страницу 15">
            <a:extLst>
              <a:ext uri="{FF2B5EF4-FFF2-40B4-BE49-F238E27FC236}">
                <a16:creationId xmlns:a16="http://schemas.microsoft.com/office/drawing/2014/main" id="{3CDEC962-1C73-4342-B6C8-C0B39C93EB4E}"/>
              </a:ext>
            </a:extLst>
          </p:cNvPr>
          <p:cNvSpPr/>
          <p:nvPr/>
        </p:nvSpPr>
        <p:spPr>
          <a:xfrm rot="16200000">
            <a:off x="7472750" y="4479534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ссылка на другую страницу 16">
            <a:extLst>
              <a:ext uri="{FF2B5EF4-FFF2-40B4-BE49-F238E27FC236}">
                <a16:creationId xmlns:a16="http://schemas.microsoft.com/office/drawing/2014/main" id="{F4A828B4-B173-4C23-942E-60E2B02A595A}"/>
              </a:ext>
            </a:extLst>
          </p:cNvPr>
          <p:cNvSpPr/>
          <p:nvPr/>
        </p:nvSpPr>
        <p:spPr>
          <a:xfrm rot="16200000">
            <a:off x="7674290" y="4477672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ссылка на другую страницу 17">
            <a:extLst>
              <a:ext uri="{FF2B5EF4-FFF2-40B4-BE49-F238E27FC236}">
                <a16:creationId xmlns:a16="http://schemas.microsoft.com/office/drawing/2014/main" id="{B19B0B11-6426-4310-BB88-F7ED0E0A5A66}"/>
              </a:ext>
            </a:extLst>
          </p:cNvPr>
          <p:cNvSpPr/>
          <p:nvPr/>
        </p:nvSpPr>
        <p:spPr>
          <a:xfrm rot="16200000">
            <a:off x="6247652" y="4669749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ссылка на другую страницу 18">
            <a:extLst>
              <a:ext uri="{FF2B5EF4-FFF2-40B4-BE49-F238E27FC236}">
                <a16:creationId xmlns:a16="http://schemas.microsoft.com/office/drawing/2014/main" id="{88DA1DFB-6755-437D-B3CA-019551225657}"/>
              </a:ext>
            </a:extLst>
          </p:cNvPr>
          <p:cNvSpPr/>
          <p:nvPr/>
        </p:nvSpPr>
        <p:spPr>
          <a:xfrm rot="16200000">
            <a:off x="6443422" y="4669748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ссылка на другую страницу 19">
            <a:extLst>
              <a:ext uri="{FF2B5EF4-FFF2-40B4-BE49-F238E27FC236}">
                <a16:creationId xmlns:a16="http://schemas.microsoft.com/office/drawing/2014/main" id="{3F7673E0-44EE-4AEB-826F-62179A172715}"/>
              </a:ext>
            </a:extLst>
          </p:cNvPr>
          <p:cNvSpPr/>
          <p:nvPr/>
        </p:nvSpPr>
        <p:spPr>
          <a:xfrm rot="16200000">
            <a:off x="6652285" y="4669748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ссылка на другую страницу 20">
            <a:extLst>
              <a:ext uri="{FF2B5EF4-FFF2-40B4-BE49-F238E27FC236}">
                <a16:creationId xmlns:a16="http://schemas.microsoft.com/office/drawing/2014/main" id="{C7030C72-1636-4475-A912-43385366BFF9}"/>
              </a:ext>
            </a:extLst>
          </p:cNvPr>
          <p:cNvSpPr/>
          <p:nvPr/>
        </p:nvSpPr>
        <p:spPr>
          <a:xfrm rot="16200000">
            <a:off x="6856464" y="4669748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ссылка на другую страницу 21">
            <a:extLst>
              <a:ext uri="{FF2B5EF4-FFF2-40B4-BE49-F238E27FC236}">
                <a16:creationId xmlns:a16="http://schemas.microsoft.com/office/drawing/2014/main" id="{808DAE21-544B-4E77-A3B1-493541953FCB}"/>
              </a:ext>
            </a:extLst>
          </p:cNvPr>
          <p:cNvSpPr/>
          <p:nvPr/>
        </p:nvSpPr>
        <p:spPr>
          <a:xfrm rot="16200000">
            <a:off x="7052195" y="4669747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ссылка на другую страницу 22">
            <a:extLst>
              <a:ext uri="{FF2B5EF4-FFF2-40B4-BE49-F238E27FC236}">
                <a16:creationId xmlns:a16="http://schemas.microsoft.com/office/drawing/2014/main" id="{FA7CF31E-B06F-4E4B-B00C-E491AEFF393E}"/>
              </a:ext>
            </a:extLst>
          </p:cNvPr>
          <p:cNvSpPr/>
          <p:nvPr/>
        </p:nvSpPr>
        <p:spPr>
          <a:xfrm rot="16200000">
            <a:off x="7266574" y="4668664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ссылка на другую страницу 23">
            <a:extLst>
              <a:ext uri="{FF2B5EF4-FFF2-40B4-BE49-F238E27FC236}">
                <a16:creationId xmlns:a16="http://schemas.microsoft.com/office/drawing/2014/main" id="{E021E1DD-7E67-4C69-9FAA-CE757E854ADD}"/>
              </a:ext>
            </a:extLst>
          </p:cNvPr>
          <p:cNvSpPr/>
          <p:nvPr/>
        </p:nvSpPr>
        <p:spPr>
          <a:xfrm rot="16200000">
            <a:off x="7472749" y="4667971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ссылка на другую страницу 24">
            <a:extLst>
              <a:ext uri="{FF2B5EF4-FFF2-40B4-BE49-F238E27FC236}">
                <a16:creationId xmlns:a16="http://schemas.microsoft.com/office/drawing/2014/main" id="{B22DF2F5-9AA9-4263-9EFF-556254DC7F0E}"/>
              </a:ext>
            </a:extLst>
          </p:cNvPr>
          <p:cNvSpPr/>
          <p:nvPr/>
        </p:nvSpPr>
        <p:spPr>
          <a:xfrm rot="16200000">
            <a:off x="7674739" y="4666888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ссылка на другую страницу 25">
            <a:extLst>
              <a:ext uri="{FF2B5EF4-FFF2-40B4-BE49-F238E27FC236}">
                <a16:creationId xmlns:a16="http://schemas.microsoft.com/office/drawing/2014/main" id="{73819C59-DFE6-4EC4-8FF4-916BFAE7E7FD}"/>
              </a:ext>
            </a:extLst>
          </p:cNvPr>
          <p:cNvSpPr/>
          <p:nvPr/>
        </p:nvSpPr>
        <p:spPr>
          <a:xfrm rot="16200000">
            <a:off x="7898561" y="5053351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ссылка на другую страницу 26">
            <a:extLst>
              <a:ext uri="{FF2B5EF4-FFF2-40B4-BE49-F238E27FC236}">
                <a16:creationId xmlns:a16="http://schemas.microsoft.com/office/drawing/2014/main" id="{A597B1BD-51A6-4FB7-8B1B-A498C7F3042E}"/>
              </a:ext>
            </a:extLst>
          </p:cNvPr>
          <p:cNvSpPr/>
          <p:nvPr/>
        </p:nvSpPr>
        <p:spPr>
          <a:xfrm rot="16200000">
            <a:off x="7898561" y="5290148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ссылка на другую страницу 27">
            <a:extLst>
              <a:ext uri="{FF2B5EF4-FFF2-40B4-BE49-F238E27FC236}">
                <a16:creationId xmlns:a16="http://schemas.microsoft.com/office/drawing/2014/main" id="{FB5EC1DA-06DE-4A6E-866D-D4C921196E41}"/>
              </a:ext>
            </a:extLst>
          </p:cNvPr>
          <p:cNvSpPr/>
          <p:nvPr/>
        </p:nvSpPr>
        <p:spPr>
          <a:xfrm rot="16200000">
            <a:off x="8109857" y="5055912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ссылка на другую страницу 28">
            <a:extLst>
              <a:ext uri="{FF2B5EF4-FFF2-40B4-BE49-F238E27FC236}">
                <a16:creationId xmlns:a16="http://schemas.microsoft.com/office/drawing/2014/main" id="{294692D7-959C-4EC0-95BF-24835630BF0E}"/>
              </a:ext>
            </a:extLst>
          </p:cNvPr>
          <p:cNvSpPr/>
          <p:nvPr/>
        </p:nvSpPr>
        <p:spPr>
          <a:xfrm rot="16200000">
            <a:off x="8321153" y="5063971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ссылка на другую страницу 30">
            <a:extLst>
              <a:ext uri="{FF2B5EF4-FFF2-40B4-BE49-F238E27FC236}">
                <a16:creationId xmlns:a16="http://schemas.microsoft.com/office/drawing/2014/main" id="{CC6820E6-DE3A-4B9D-9DC9-1C98E3118F2D}"/>
              </a:ext>
            </a:extLst>
          </p:cNvPr>
          <p:cNvSpPr/>
          <p:nvPr/>
        </p:nvSpPr>
        <p:spPr>
          <a:xfrm rot="16200000">
            <a:off x="8109856" y="5289455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ссылка на другую страницу 31">
            <a:extLst>
              <a:ext uri="{FF2B5EF4-FFF2-40B4-BE49-F238E27FC236}">
                <a16:creationId xmlns:a16="http://schemas.microsoft.com/office/drawing/2014/main" id="{6E97630A-35B9-4CDB-B674-1E80B42B73E6}"/>
              </a:ext>
            </a:extLst>
          </p:cNvPr>
          <p:cNvSpPr/>
          <p:nvPr/>
        </p:nvSpPr>
        <p:spPr>
          <a:xfrm rot="16200000">
            <a:off x="8321152" y="5289454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ссылка на другую страницу 36">
            <a:extLst>
              <a:ext uri="{FF2B5EF4-FFF2-40B4-BE49-F238E27FC236}">
                <a16:creationId xmlns:a16="http://schemas.microsoft.com/office/drawing/2014/main" id="{472DDFD5-A981-4503-988D-B5D5421AE07B}"/>
              </a:ext>
            </a:extLst>
          </p:cNvPr>
          <p:cNvSpPr/>
          <p:nvPr/>
        </p:nvSpPr>
        <p:spPr>
          <a:xfrm rot="16200000">
            <a:off x="5632261" y="4356715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ссылка на другую страницу 37">
            <a:extLst>
              <a:ext uri="{FF2B5EF4-FFF2-40B4-BE49-F238E27FC236}">
                <a16:creationId xmlns:a16="http://schemas.microsoft.com/office/drawing/2014/main" id="{D08B5703-6132-4ECA-AE0B-FB7AD190563F}"/>
              </a:ext>
            </a:extLst>
          </p:cNvPr>
          <p:cNvSpPr/>
          <p:nvPr/>
        </p:nvSpPr>
        <p:spPr>
          <a:xfrm rot="16200000">
            <a:off x="5407520" y="4354495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ссылка на другую страницу 38">
            <a:extLst>
              <a:ext uri="{FF2B5EF4-FFF2-40B4-BE49-F238E27FC236}">
                <a16:creationId xmlns:a16="http://schemas.microsoft.com/office/drawing/2014/main" id="{84244B72-955C-4762-82A7-EF47BB34ADBB}"/>
              </a:ext>
            </a:extLst>
          </p:cNvPr>
          <p:cNvSpPr/>
          <p:nvPr/>
        </p:nvSpPr>
        <p:spPr>
          <a:xfrm rot="16200000">
            <a:off x="5405649" y="4213762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ссылка на другую страницу 39">
            <a:extLst>
              <a:ext uri="{FF2B5EF4-FFF2-40B4-BE49-F238E27FC236}">
                <a16:creationId xmlns:a16="http://schemas.microsoft.com/office/drawing/2014/main" id="{49A70390-F748-497E-9118-10CC96C7EC19}"/>
              </a:ext>
            </a:extLst>
          </p:cNvPr>
          <p:cNvSpPr/>
          <p:nvPr/>
        </p:nvSpPr>
        <p:spPr>
          <a:xfrm rot="16200000">
            <a:off x="5415111" y="4490338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ссылка на другую страницу 40">
            <a:extLst>
              <a:ext uri="{FF2B5EF4-FFF2-40B4-BE49-F238E27FC236}">
                <a16:creationId xmlns:a16="http://schemas.microsoft.com/office/drawing/2014/main" id="{9D240DA7-85F5-4ECA-8F2F-D7005BA490C9}"/>
              </a:ext>
            </a:extLst>
          </p:cNvPr>
          <p:cNvSpPr/>
          <p:nvPr/>
        </p:nvSpPr>
        <p:spPr>
          <a:xfrm rot="16200000">
            <a:off x="5630326" y="4497365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ссылка на другую страницу 41">
            <a:extLst>
              <a:ext uri="{FF2B5EF4-FFF2-40B4-BE49-F238E27FC236}">
                <a16:creationId xmlns:a16="http://schemas.microsoft.com/office/drawing/2014/main" id="{99C2F47E-C791-4F7D-BC7D-83441D66802F}"/>
              </a:ext>
            </a:extLst>
          </p:cNvPr>
          <p:cNvSpPr/>
          <p:nvPr/>
        </p:nvSpPr>
        <p:spPr>
          <a:xfrm rot="16200000">
            <a:off x="5623752" y="4678119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ссылка на другую страницу 42">
            <a:extLst>
              <a:ext uri="{FF2B5EF4-FFF2-40B4-BE49-F238E27FC236}">
                <a16:creationId xmlns:a16="http://schemas.microsoft.com/office/drawing/2014/main" id="{512E1182-7185-4963-8733-385282E65ECC}"/>
              </a:ext>
            </a:extLst>
          </p:cNvPr>
          <p:cNvSpPr/>
          <p:nvPr/>
        </p:nvSpPr>
        <p:spPr>
          <a:xfrm rot="16200000">
            <a:off x="5415099" y="4678119"/>
            <a:ext cx="114417" cy="182153"/>
          </a:xfrm>
          <a:prstGeom prst="flowChartOffpageConnector">
            <a:avLst/>
          </a:prstGeom>
          <a:solidFill>
            <a:srgbClr val="669A5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2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1624C3-0073-4EC9-BA5B-BC9F2E8F4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3" y="1303711"/>
            <a:ext cx="2948831" cy="42419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9183C3-12B5-4F1F-B640-8D69E6E630F9}"/>
              </a:ext>
            </a:extLst>
          </p:cNvPr>
          <p:cNvSpPr/>
          <p:nvPr/>
        </p:nvSpPr>
        <p:spPr>
          <a:xfrm>
            <a:off x="3691335" y="654490"/>
            <a:ext cx="4809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Провели диагностику текущего состоян</a:t>
            </a:r>
            <a:r>
              <a:rPr lang="ru-RU" dirty="0"/>
              <a:t>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28B684-4F7D-4615-818B-337ED4D48E6D}"/>
              </a:ext>
            </a:extLst>
          </p:cNvPr>
          <p:cNvSpPr/>
          <p:nvPr/>
        </p:nvSpPr>
        <p:spPr>
          <a:xfrm>
            <a:off x="2299317" y="5825521"/>
            <a:ext cx="7013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Хронометраж приема  врача травматолога-ортопеда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08EBC0-C8A5-4576-8501-1F9F2FD06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8055" r="2273" b="5561"/>
          <a:stretch/>
        </p:blipFill>
        <p:spPr>
          <a:xfrm rot="5400000">
            <a:off x="5753532" y="1986489"/>
            <a:ext cx="4241920" cy="287636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452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A90888-0B05-4025-970F-E556783DF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83" y="1386148"/>
            <a:ext cx="3330235" cy="44403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EE5BB3-BD51-45E9-8EA3-2D515DC8A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19" y="1385412"/>
            <a:ext cx="3295092" cy="44403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08FCBE-27F9-4FE9-AD7F-FBAF65A2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5" y="1385412"/>
            <a:ext cx="3294179" cy="44403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25B988-57C6-4F21-8ADA-A19F427384F1}"/>
              </a:ext>
            </a:extLst>
          </p:cNvPr>
          <p:cNvSpPr/>
          <p:nvPr/>
        </p:nvSpPr>
        <p:spPr>
          <a:xfrm>
            <a:off x="3691335" y="662207"/>
            <a:ext cx="4809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Провели диагностику текущего состоян</a:t>
            </a:r>
            <a:r>
              <a:rPr lang="ru-RU" dirty="0"/>
              <a:t>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F8043F-EDB7-4636-BF0A-62452A22A3CA}"/>
              </a:ext>
            </a:extLst>
          </p:cNvPr>
          <p:cNvSpPr/>
          <p:nvPr/>
        </p:nvSpPr>
        <p:spPr>
          <a:xfrm>
            <a:off x="4534040" y="5994880"/>
            <a:ext cx="2525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Exo 2" pitchFamily="2" charset="-52"/>
              </a:rPr>
              <a:t>Захламленность кабинетов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31BC96-3028-4F6B-94C2-A3493496EA9F}"/>
              </a:ext>
            </a:extLst>
          </p:cNvPr>
          <p:cNvSpPr/>
          <p:nvPr/>
        </p:nvSpPr>
        <p:spPr>
          <a:xfrm>
            <a:off x="716851" y="5994880"/>
            <a:ext cx="2728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Exo 2" pitchFamily="2" charset="-52"/>
              </a:rPr>
              <a:t>Нерациональная расстановка</a:t>
            </a:r>
          </a:p>
          <a:p>
            <a:pPr algn="ctr"/>
            <a:r>
              <a:rPr lang="ru-RU" sz="1400" dirty="0">
                <a:latin typeface="Exo 2" pitchFamily="2" charset="-52"/>
              </a:rPr>
              <a:t> мебели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FE3749-0236-414F-A4C3-81614D100E96}"/>
              </a:ext>
            </a:extLst>
          </p:cNvPr>
          <p:cNvSpPr/>
          <p:nvPr/>
        </p:nvSpPr>
        <p:spPr>
          <a:xfrm>
            <a:off x="7909575" y="5994880"/>
            <a:ext cx="3865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Exo 2" pitchFamily="2" charset="-52"/>
              </a:rPr>
              <a:t>Отсутствие систематизации и </a:t>
            </a:r>
          </a:p>
          <a:p>
            <a:pPr algn="ctr"/>
            <a:r>
              <a:rPr lang="ru-RU" sz="1400" dirty="0">
                <a:latin typeface="Exo 2" pitchFamily="2" charset="-52"/>
              </a:rPr>
              <a:t>визуализации медицинской документации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1811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6ECA59-4379-4A2B-A8C3-12BF9F9ED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97" y="1276112"/>
            <a:ext cx="3201301" cy="43167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C8E9E9-B990-4351-891F-F54A6C5EC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98" y="1276112"/>
            <a:ext cx="3539786" cy="43167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C62C36-000D-4E69-98FE-1D396B520283}"/>
              </a:ext>
            </a:extLst>
          </p:cNvPr>
          <p:cNvSpPr/>
          <p:nvPr/>
        </p:nvSpPr>
        <p:spPr>
          <a:xfrm>
            <a:off x="2524068" y="400886"/>
            <a:ext cx="7143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</a:rPr>
              <a:t>Провели анализ траектории движения,</a:t>
            </a:r>
          </a:p>
          <a:p>
            <a:pPr algn="ctr"/>
            <a:r>
              <a:rPr lang="ru-RU" dirty="0">
                <a:latin typeface="Exo 2" pitchFamily="2" charset="-52"/>
              </a:rPr>
              <a:t>сформировали диаграммы «спагетти» текущего состояния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96BA3E-CE61-4A2F-88D6-0EE02D4C6457}"/>
              </a:ext>
            </a:extLst>
          </p:cNvPr>
          <p:cNvSpPr/>
          <p:nvPr/>
        </p:nvSpPr>
        <p:spPr>
          <a:xfrm>
            <a:off x="2836197" y="5810783"/>
            <a:ext cx="6752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Exo 2" pitchFamily="2" charset="-52"/>
                <a:cs typeface="Times New Roman" panose="02020603050405020304" pitchFamily="18" charset="0"/>
              </a:rPr>
              <a:t>Текущее состояние:</a:t>
            </a:r>
            <a:endParaRPr lang="ru-RU" sz="2400" dirty="0">
              <a:latin typeface="Exo 2" pitchFamily="2" charset="-52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Exo 2" pitchFamily="2" charset="-52"/>
                <a:cs typeface="Times New Roman" panose="02020603050405020304" pitchFamily="18" charset="0"/>
              </a:rPr>
              <a:t>Пересечение потоков пациентов</a:t>
            </a:r>
            <a:r>
              <a:rPr lang="en-US" dirty="0">
                <a:latin typeface="Exo 2" pitchFamily="2" charset="-52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Exo 2" pitchFamily="2" charset="-52"/>
                <a:cs typeface="Times New Roman" panose="02020603050405020304" pitchFamily="18" charset="0"/>
              </a:rPr>
              <a:t> 3</a:t>
            </a:r>
            <a:r>
              <a:rPr lang="en-US" dirty="0">
                <a:latin typeface="Exo 2" pitchFamily="2" charset="-52"/>
                <a:cs typeface="Times New Roman" panose="02020603050405020304" pitchFamily="18" charset="0"/>
              </a:rPr>
              <a:t> </a:t>
            </a:r>
            <a:endParaRPr lang="ru-RU" dirty="0">
              <a:latin typeface="Exo 2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88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253511-539E-4DA4-A05B-B0B8791F5E89}"/>
              </a:ext>
            </a:extLst>
          </p:cNvPr>
          <p:cNvSpPr/>
          <p:nvPr/>
        </p:nvSpPr>
        <p:spPr>
          <a:xfrm>
            <a:off x="4027120" y="754451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Exo 2" pitchFamily="2" charset="-52"/>
              </a:rPr>
              <a:t>Определили проблемы в процессе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256A06-BEE7-4BE5-BFA5-8592E23F9352}"/>
              </a:ext>
            </a:extLst>
          </p:cNvPr>
          <p:cNvSpPr/>
          <p:nvPr/>
        </p:nvSpPr>
        <p:spPr>
          <a:xfrm>
            <a:off x="812676" y="1579234"/>
            <a:ext cx="103774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Exo 2" pitchFamily="2" charset="-52"/>
              </a:rPr>
              <a:t>1-Потенциальный риск инфицирования при смешивании потоков пациентов в процессе ожидания врача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Exo 2" pitchFamily="2" charset="-52"/>
              </a:rPr>
              <a:t>2-Большое количество пересечений потоков здоровых пациентов с потенциально инфицированными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Exo 2" pitchFamily="2" charset="-52"/>
              </a:rPr>
              <a:t>3-Несоответсвие навигации фактическому расположению кабинетов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Exo 2" pitchFamily="2" charset="-52"/>
              </a:rPr>
              <a:t>4-Кабинетные указатели не содержат информации имени врача и медсестры. Дезориентация пациента при входе в кабинет, если пациент не знает врача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Exo 2" pitchFamily="2" charset="-52"/>
              </a:rPr>
              <a:t>5-Захламленность кабинетов (наличие посторонних предметов).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Exo 2" pitchFamily="2" charset="-52"/>
              </a:rPr>
              <a:t>6-Отсутствие систематизации бумажных документов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Exo 2" pitchFamily="2" charset="-52"/>
              </a:rPr>
              <a:t>7-Неудобная расстановка медицинской мебели и оборудования (эргономика)</a:t>
            </a:r>
          </a:p>
          <a:p>
            <a:endParaRPr lang="ru-RU" dirty="0">
              <a:latin typeface="Exo 2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4757063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425</TotalTime>
  <Words>853</Words>
  <Application>Microsoft Office PowerPoint</Application>
  <PresentationFormat>Широкоэкранный</PresentationFormat>
  <Paragraphs>276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Corbel</vt:lpstr>
      <vt:lpstr>Exo 2</vt:lpstr>
      <vt:lpstr>Times New Roman</vt:lpstr>
      <vt:lpstr>Базис</vt:lpstr>
      <vt:lpstr>Проект «Совершенствование системы организации рабочего пространства»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«Совершенствование системы организации рабочего пространства»</dc:title>
  <dc:creator>Пользователь1</dc:creator>
  <cp:lastModifiedBy>Пользователь1</cp:lastModifiedBy>
  <cp:revision>52</cp:revision>
  <dcterms:created xsi:type="dcterms:W3CDTF">2023-07-18T06:01:20Z</dcterms:created>
  <dcterms:modified xsi:type="dcterms:W3CDTF">2023-07-20T12:35:28Z</dcterms:modified>
</cp:coreProperties>
</file>