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1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2.xml" ContentType="application/vnd.openxmlformats-officedocument.theme+xml"/>
  <Override PartName="/ppt/tags/tag3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4.xml" ContentType="application/vnd.openxmlformats-officedocument.theme+xml"/>
  <Override PartName="/ppt/tags/tag6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5.xml" ContentType="application/vnd.openxmlformats-officedocument.theme+xml"/>
  <Override PartName="/ppt/tags/tag7.xml" ContentType="application/vnd.openxmlformats-officedocument.presentationml.tags+xml"/>
  <Override PartName="/ppt/slideLayouts/slideLayout6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slideLayouts/slideLayout67.xml" ContentType="application/vnd.openxmlformats-officedocument.presentationml.slideLayout+xml"/>
  <Override PartName="/ppt/theme/theme19.xml" ContentType="application/vnd.openxmlformats-officedocument.theme+xml"/>
  <Override PartName="/ppt/slideLayouts/slideLayout68.xml" ContentType="application/vnd.openxmlformats-officedocument.presentationml.slideLayout+xml"/>
  <Override PartName="/ppt/theme/theme2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3.xml" ContentType="application/vnd.openxmlformats-officedocument.theme+xml"/>
  <Override PartName="/ppt/slideLayouts/slideLayout86.xml" ContentType="application/vnd.openxmlformats-officedocument.presentationml.slideLayout+xml"/>
  <Override PartName="/ppt/theme/theme2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5.xml" ContentType="application/vnd.openxmlformats-officedocument.theme+xml"/>
  <Override PartName="/ppt/tags/tag10.xml" ContentType="application/vnd.openxmlformats-officedocument.presentationml.tags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26.xml" ContentType="application/vnd.openxmlformats-officedocument.theme+xml"/>
  <Override PartName="/ppt/tags/tag11.xml" ContentType="application/vnd.openxmlformats-officedocument.presentationml.tags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8.xml" ContentType="application/vnd.openxmlformats-officedocument.theme+xml"/>
  <Override PartName="/ppt/tags/tag12.xml" ContentType="application/vnd.openxmlformats-officedocument.presentationml.tags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29.xml" ContentType="application/vnd.openxmlformats-officedocument.theme+xml"/>
  <Override PartName="/ppt/tags/tag13.xml" ContentType="application/vnd.openxmlformats-officedocument.presentationml.tags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3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31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  <p:sldMasterId id="2147483769" r:id="rId2"/>
    <p:sldMasterId id="2147483772" r:id="rId3"/>
    <p:sldMasterId id="2147483794" r:id="rId4"/>
    <p:sldMasterId id="2147483803" r:id="rId5"/>
    <p:sldMasterId id="2147483811" r:id="rId6"/>
    <p:sldMasterId id="2147483780" r:id="rId7"/>
    <p:sldMasterId id="2147483831" r:id="rId8"/>
    <p:sldMasterId id="2147483845" r:id="rId9"/>
    <p:sldMasterId id="2147483854" r:id="rId10"/>
    <p:sldMasterId id="2147483861" r:id="rId11"/>
    <p:sldMasterId id="2147483873" r:id="rId12"/>
    <p:sldMasterId id="2147483880" r:id="rId13"/>
    <p:sldMasterId id="2147483884" r:id="rId14"/>
    <p:sldMasterId id="2147483891" r:id="rId15"/>
    <p:sldMasterId id="2147483898" r:id="rId16"/>
    <p:sldMasterId id="2147483900" r:id="rId17"/>
    <p:sldMasterId id="2147483902" r:id="rId18"/>
    <p:sldMasterId id="2147483904" r:id="rId19"/>
    <p:sldMasterId id="2147483906" r:id="rId20"/>
    <p:sldMasterId id="2147483908" r:id="rId21"/>
    <p:sldMasterId id="2147483922" r:id="rId22"/>
    <p:sldMasterId id="2147483925" r:id="rId23"/>
    <p:sldMasterId id="2147483928" r:id="rId24"/>
    <p:sldMasterId id="2147483930" r:id="rId25"/>
    <p:sldMasterId id="2147483938" r:id="rId26"/>
    <p:sldMasterId id="2147483946" r:id="rId27"/>
    <p:sldMasterId id="2147483953" r:id="rId28"/>
    <p:sldMasterId id="2147483961" r:id="rId29"/>
    <p:sldMasterId id="2147483969" r:id="rId30"/>
    <p:sldMasterId id="2147483981" r:id="rId31"/>
  </p:sldMasterIdLst>
  <p:notesMasterIdLst>
    <p:notesMasterId r:id="rId63"/>
  </p:notesMasterIdLst>
  <p:handoutMasterIdLst>
    <p:handoutMasterId r:id="rId64"/>
  </p:handoutMasterIdLst>
  <p:sldIdLst>
    <p:sldId id="1061" r:id="rId32"/>
    <p:sldId id="1064" r:id="rId33"/>
    <p:sldId id="1062" r:id="rId34"/>
    <p:sldId id="968" r:id="rId35"/>
    <p:sldId id="969" r:id="rId36"/>
    <p:sldId id="1055" r:id="rId37"/>
    <p:sldId id="1065" r:id="rId38"/>
    <p:sldId id="1066" r:id="rId39"/>
    <p:sldId id="1067" r:id="rId40"/>
    <p:sldId id="1068" r:id="rId41"/>
    <p:sldId id="1069" r:id="rId42"/>
    <p:sldId id="1070" r:id="rId43"/>
    <p:sldId id="1071" r:id="rId44"/>
    <p:sldId id="1072" r:id="rId45"/>
    <p:sldId id="1073" r:id="rId46"/>
    <p:sldId id="1074" r:id="rId47"/>
    <p:sldId id="1075" r:id="rId48"/>
    <p:sldId id="1076" r:id="rId49"/>
    <p:sldId id="1077" r:id="rId50"/>
    <p:sldId id="1078" r:id="rId51"/>
    <p:sldId id="1079" r:id="rId52"/>
    <p:sldId id="1080" r:id="rId53"/>
    <p:sldId id="1081" r:id="rId54"/>
    <p:sldId id="1082" r:id="rId55"/>
    <p:sldId id="1083" r:id="rId56"/>
    <p:sldId id="1084" r:id="rId57"/>
    <p:sldId id="1085" r:id="rId58"/>
    <p:sldId id="1086" r:id="rId59"/>
    <p:sldId id="1087" r:id="rId60"/>
    <p:sldId id="1088" r:id="rId61"/>
    <p:sldId id="962" r:id="rId62"/>
  </p:sldIdLst>
  <p:sldSz cx="9144000" cy="514826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orient="horz" pos="3028" userDrawn="1">
          <p15:clr>
            <a:srgbClr val="A4A3A4"/>
          </p15:clr>
        </p15:guide>
        <p15:guide id="4" pos="5511" userDrawn="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  <p15:guide id="17" pos="2481">
          <p15:clr>
            <a:srgbClr val="A4A3A4"/>
          </p15:clr>
        </p15:guide>
        <p15:guide id="18" pos="2869">
          <p15:clr>
            <a:srgbClr val="A4A3A4"/>
          </p15:clr>
        </p15:guide>
        <p15:guide id="19" pos="3029">
          <p15:clr>
            <a:srgbClr val="A4A3A4"/>
          </p15:clr>
        </p15:guide>
        <p15:guide id="20" pos="3402">
          <p15:clr>
            <a:srgbClr val="A4A3A4"/>
          </p15:clr>
        </p15:guide>
        <p15:guide id="21" pos="3552">
          <p15:clr>
            <a:srgbClr val="A4A3A4"/>
          </p15:clr>
        </p15:guide>
        <p15:guide id="22" pos="3938">
          <p15:clr>
            <a:srgbClr val="A4A3A4"/>
          </p15:clr>
        </p15:guide>
        <p15:guide id="23" pos="4086">
          <p15:clr>
            <a:srgbClr val="A4A3A4"/>
          </p15:clr>
        </p15:guide>
        <p15:guide id="24" pos="4473">
          <p15:clr>
            <a:srgbClr val="A4A3A4"/>
          </p15:clr>
        </p15:guide>
        <p15:guide id="25" pos="4621">
          <p15:clr>
            <a:srgbClr val="A4A3A4"/>
          </p15:clr>
        </p15:guide>
        <p15:guide id="26" pos="5008">
          <p15:clr>
            <a:srgbClr val="A4A3A4"/>
          </p15:clr>
        </p15:guide>
        <p15:guide id="27" pos="5157">
          <p15:clr>
            <a:srgbClr val="A4A3A4"/>
          </p15:clr>
        </p15:guide>
        <p15:guide id="28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8F"/>
    <a:srgbClr val="212121"/>
    <a:srgbClr val="333333"/>
    <a:srgbClr val="FFCCCC"/>
    <a:srgbClr val="EBF4FB"/>
    <a:srgbClr val="8BE1FF"/>
    <a:srgbClr val="33CAFF"/>
    <a:srgbClr val="C9F1FF"/>
    <a:srgbClr val="CEFCC8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333" autoAdjust="0"/>
    <p:restoredTop sz="93979" autoAdjust="0"/>
  </p:normalViewPr>
  <p:slideViewPr>
    <p:cSldViewPr snapToGrid="0">
      <p:cViewPr varScale="1">
        <p:scale>
          <a:sx n="85" d="100"/>
          <a:sy n="85" d="100"/>
        </p:scale>
        <p:origin x="60" y="156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  <p:guide pos="2481"/>
        <p:guide pos="2869"/>
        <p:guide pos="3029"/>
        <p:guide pos="3402"/>
        <p:guide pos="3552"/>
        <p:guide pos="3938"/>
        <p:guide pos="4086"/>
        <p:guide pos="4473"/>
        <p:guide pos="4621"/>
        <p:guide pos="5008"/>
        <p:guide pos="5157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72" d="100"/>
          <a:sy n="172" d="100"/>
        </p:scale>
        <p:origin x="6552" y="208"/>
      </p:cViewPr>
      <p:guideLst>
        <p:guide orient="horz" pos="3127"/>
        <p:guide pos="2141"/>
      </p:guideLst>
    </p:cSldViewPr>
  </p:notesViewPr>
  <p:gridSpacing cx="1080136" cy="108013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61" Type="http://schemas.openxmlformats.org/officeDocument/2006/relationships/slide" Target="slides/slide30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6DCCD-FB14-4FA8-B1C2-D065E82645DF}" type="datetimeFigureOut">
              <a:rPr lang="ru-RU" smtClean="0"/>
              <a:pPr/>
              <a:t>22.09.2023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D96E1-DF61-4A53-9932-3DFD8899BB9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5484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22.09.2023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4538"/>
            <a:ext cx="66103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47675" y="642938"/>
            <a:ext cx="8001000" cy="45053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74905" y="5499474"/>
            <a:ext cx="6049780" cy="2538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26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263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088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D2AE1-8358-4BAB-89AD-05A2A23EBE2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44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70B7F-3432-4DBE-B821-B38A127FB2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281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Master" Target="../slideMasters/slideMaster31.xml"/><Relationship Id="rId7" Type="http://schemas.openxmlformats.org/officeDocument/2006/relationships/image" Target="../media/image16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5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8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Master" Target="../slideMasters/slideMaster22.xml"/><Relationship Id="rId7" Type="http://schemas.openxmlformats.org/officeDocument/2006/relationships/image" Target="../media/image16.png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25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екст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pPr algn="r">
                <a:defRPr/>
              </a:pPr>
              <a:t>‹#›</a:t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5"/>
          </p:nvPr>
        </p:nvSpPr>
        <p:spPr bwMode="auto"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8801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1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8" y="281531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9698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71681"/>
            <a:ext cx="2133600" cy="274097"/>
          </a:xfrm>
          <a:prstGeom prst="rect">
            <a:avLst/>
          </a:prstGeom>
        </p:spPr>
        <p:txBody>
          <a:bodyPr lIns="91413" tIns="45707" rIns="91413" bIns="45707"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29808" y="4780444"/>
            <a:ext cx="5361139" cy="1225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94570" y="4657870"/>
            <a:ext cx="1734264" cy="253912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9715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45397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1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817" y="381804"/>
            <a:ext cx="214000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2" y="502191"/>
            <a:ext cx="189955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8" y="15"/>
            <a:ext cx="9140760" cy="5149479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3"/>
              <a:ext cx="322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КОНФИДЕНЦИАЛЬНАЯ ИНФОРМАЦИЯ, СОБСТВЕННОСТЬ McKINSEY &amp; COMPANY</a:t>
              </a:r>
            </a:p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613" dirty="0">
                <a:solidFill>
                  <a:srgbClr val="000000"/>
                </a:solidFill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8" y="4935491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7" y="2378970"/>
            <a:ext cx="5036083" cy="387680"/>
          </a:xfrm>
          <a:prstGeom prst="rect">
            <a:avLst/>
          </a:prstGeom>
        </p:spPr>
        <p:txBody>
          <a:bodyPr/>
          <a:lstStyle>
            <a:lvl1pPr>
              <a:defRPr sz="2519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7" y="2962015"/>
            <a:ext cx="5036083" cy="167645"/>
          </a:xfrm>
        </p:spPr>
        <p:txBody>
          <a:bodyPr>
            <a:spAutoFit/>
          </a:bodyPr>
          <a:lstStyle>
            <a:lvl1pPr>
              <a:defRPr sz="1089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122384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5" y="223393"/>
            <a:ext cx="8016870" cy="2305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711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621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2774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71681"/>
            <a:ext cx="2133600" cy="274097"/>
          </a:xfrm>
          <a:prstGeom prst="rect">
            <a:avLst/>
          </a:prstGeom>
        </p:spPr>
        <p:txBody>
          <a:bodyPr lIns="91413" tIns="45707" rIns="91413" bIns="45707"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29808" y="4780444"/>
            <a:ext cx="5361139" cy="1225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94570" y="4657870"/>
            <a:ext cx="1734264" cy="253912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8004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3" y="4790428"/>
            <a:ext cx="627062" cy="283631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0490" y="2574131"/>
            <a:ext cx="2522566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629807" y="1225734"/>
            <a:ext cx="2522566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5"/>
          </p:nvPr>
        </p:nvSpPr>
        <p:spPr>
          <a:xfrm>
            <a:off x="6306266" y="1225734"/>
            <a:ext cx="2522284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7" name="Объект 2"/>
          <p:cNvSpPr>
            <a:spLocks noGrp="1"/>
          </p:cNvSpPr>
          <p:nvPr>
            <p:ph idx="16"/>
          </p:nvPr>
        </p:nvSpPr>
        <p:spPr>
          <a:xfrm>
            <a:off x="6306266" y="2574131"/>
            <a:ext cx="2522284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707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45397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1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817" y="381804"/>
            <a:ext cx="214000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2" y="502191"/>
            <a:ext cx="189955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8" y="15"/>
            <a:ext cx="9140760" cy="5149479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3"/>
              <a:ext cx="322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КОНФИДЕНЦИАЛЬНАЯ ИНФОРМАЦИЯ, СОБСТВЕННОСТЬ McKINSEY &amp; COMPANY</a:t>
              </a:r>
            </a:p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613" dirty="0">
                <a:solidFill>
                  <a:srgbClr val="000000"/>
                </a:solidFill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8" y="4935491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7" y="2378970"/>
            <a:ext cx="5036083" cy="387680"/>
          </a:xfrm>
          <a:prstGeom prst="rect">
            <a:avLst/>
          </a:prstGeom>
        </p:spPr>
        <p:txBody>
          <a:bodyPr/>
          <a:lstStyle>
            <a:lvl1pPr>
              <a:defRPr sz="2519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7" y="2962015"/>
            <a:ext cx="5036083" cy="167645"/>
          </a:xfrm>
        </p:spPr>
        <p:txBody>
          <a:bodyPr>
            <a:spAutoFit/>
          </a:bodyPr>
          <a:lstStyle>
            <a:lvl1pPr>
              <a:defRPr sz="1089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56913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5" y="223393"/>
            <a:ext cx="8016870" cy="2305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екст диаграмм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hart Placeholder 4"/>
          <p:cNvSpPr>
            <a:spLocks noGrp="1"/>
          </p:cNvSpPr>
          <p:nvPr>
            <p:ph type="chart" sz="quarter" idx="17"/>
          </p:nvPr>
        </p:nvSpPr>
        <p:spPr bwMode="auto"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lang="en-US"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defRPr/>
            </a:pPr>
            <a:r>
              <a:rPr lang="ru-RU"/>
              <a:t>Текст</a:t>
            </a:r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7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pPr algn="r">
                <a:defRPr/>
              </a:pPr>
              <a:t>‹#›</a:t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770"/>
      </p:ext>
    </p:extLst>
  </p:cSld>
  <p:clrMapOvr>
    <a:masterClrMapping/>
  </p:clrMapOvr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497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8159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71681"/>
            <a:ext cx="2133600" cy="274097"/>
          </a:xfrm>
          <a:prstGeom prst="rect">
            <a:avLst/>
          </a:prstGeom>
        </p:spPr>
        <p:txBody>
          <a:bodyPr lIns="91413" tIns="45707" rIns="91413" bIns="45707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29808" y="4780444"/>
            <a:ext cx="5361139" cy="12257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94570" y="4657870"/>
            <a:ext cx="1734264" cy="253912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871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3" y="4790428"/>
            <a:ext cx="627062" cy="283631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0490" y="2574131"/>
            <a:ext cx="2522566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629807" y="1225734"/>
            <a:ext cx="2522566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5"/>
          </p:nvPr>
        </p:nvSpPr>
        <p:spPr>
          <a:xfrm>
            <a:off x="6306266" y="1225734"/>
            <a:ext cx="2522284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7" name="Объект 2"/>
          <p:cNvSpPr>
            <a:spLocks noGrp="1"/>
          </p:cNvSpPr>
          <p:nvPr>
            <p:ph idx="16"/>
          </p:nvPr>
        </p:nvSpPr>
        <p:spPr>
          <a:xfrm>
            <a:off x="6306266" y="2574131"/>
            <a:ext cx="2522284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7928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2552"/>
            <a:ext cx="7772400" cy="1792358"/>
          </a:xfrm>
        </p:spPr>
        <p:txBody>
          <a:bodyPr anchor="b"/>
          <a:lstStyle>
            <a:lvl1pPr algn="ctr">
              <a:defRPr sz="450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4031"/>
            <a:ext cx="6858000" cy="1242971"/>
          </a:xfrm>
        </p:spPr>
        <p:txBody>
          <a:bodyPr/>
          <a:lstStyle>
            <a:lvl1pPr marL="0" indent="0" algn="ctr">
              <a:buNone/>
              <a:defRPr sz="1802"/>
            </a:lvl1pPr>
            <a:lvl2pPr marL="343205" indent="0" algn="ctr">
              <a:buNone/>
              <a:defRPr sz="1502"/>
            </a:lvl2pPr>
            <a:lvl3pPr marL="686409" indent="0" algn="ctr">
              <a:buNone/>
              <a:defRPr sz="1351"/>
            </a:lvl3pPr>
            <a:lvl4pPr marL="1029614" indent="0" algn="ctr">
              <a:buNone/>
              <a:defRPr sz="1201"/>
            </a:lvl4pPr>
            <a:lvl5pPr marL="1372818" indent="0" algn="ctr">
              <a:buNone/>
              <a:defRPr sz="1201"/>
            </a:lvl5pPr>
            <a:lvl6pPr marL="1716023" indent="0" algn="ctr">
              <a:buNone/>
              <a:defRPr sz="1201"/>
            </a:lvl6pPr>
            <a:lvl7pPr marL="2059228" indent="0" algn="ctr">
              <a:buNone/>
              <a:defRPr sz="1201"/>
            </a:lvl7pPr>
            <a:lvl8pPr marL="2402432" indent="0" algn="ctr">
              <a:buNone/>
              <a:defRPr sz="1201"/>
            </a:lvl8pPr>
            <a:lvl9pPr marL="2745637" indent="0" algn="ctr">
              <a:buNone/>
              <a:defRPr sz="1201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9A10-F0B9-426C-8DEE-9290A3E21A90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22A-8608-4FC8-A512-7FA701394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3112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9A10-F0B9-426C-8DEE-9290A3E21A90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22A-8608-4FC8-A512-7FA701394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1227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3492"/>
            <a:ext cx="7886700" cy="2141534"/>
          </a:xfrm>
        </p:spPr>
        <p:txBody>
          <a:bodyPr anchor="b"/>
          <a:lstStyle>
            <a:lvl1pPr>
              <a:defRPr sz="450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5286"/>
            <a:ext cx="7886700" cy="1126182"/>
          </a:xfrm>
        </p:spPr>
        <p:txBody>
          <a:bodyPr/>
          <a:lstStyle>
            <a:lvl1pPr marL="0" indent="0">
              <a:buNone/>
              <a:defRPr sz="1802">
                <a:solidFill>
                  <a:schemeClr val="tx1"/>
                </a:solidFill>
              </a:defRPr>
            </a:lvl1pPr>
            <a:lvl2pPr marL="343205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2pPr>
            <a:lvl3pPr marL="686409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9614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2818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6023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9228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243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5637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9A10-F0B9-426C-8DEE-9290A3E21A90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22A-8608-4FC8-A512-7FA701394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6613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70487"/>
            <a:ext cx="3886200" cy="3266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0487"/>
            <a:ext cx="3886200" cy="3266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9A10-F0B9-426C-8DEE-9290A3E21A90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22A-8608-4FC8-A512-7FA701394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4454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4098"/>
            <a:ext cx="7886700" cy="99509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05" indent="0">
              <a:buNone/>
              <a:defRPr sz="1502" b="1"/>
            </a:lvl2pPr>
            <a:lvl3pPr marL="686409" indent="0">
              <a:buNone/>
              <a:defRPr sz="1351" b="1"/>
            </a:lvl3pPr>
            <a:lvl4pPr marL="1029614" indent="0">
              <a:buNone/>
              <a:defRPr sz="1201" b="1"/>
            </a:lvl4pPr>
            <a:lvl5pPr marL="1372818" indent="0">
              <a:buNone/>
              <a:defRPr sz="1201" b="1"/>
            </a:lvl5pPr>
            <a:lvl6pPr marL="1716023" indent="0">
              <a:buNone/>
              <a:defRPr sz="1201" b="1"/>
            </a:lvl6pPr>
            <a:lvl7pPr marL="2059228" indent="0">
              <a:buNone/>
              <a:defRPr sz="1201" b="1"/>
            </a:lvl7pPr>
            <a:lvl8pPr marL="2402432" indent="0">
              <a:buNone/>
              <a:defRPr sz="1201" b="1"/>
            </a:lvl8pPr>
            <a:lvl9pPr marL="2745637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2040"/>
            <a:ext cx="3887391" cy="61850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05" indent="0">
              <a:buNone/>
              <a:defRPr sz="1502" b="1"/>
            </a:lvl2pPr>
            <a:lvl3pPr marL="686409" indent="0">
              <a:buNone/>
              <a:defRPr sz="1351" b="1"/>
            </a:lvl3pPr>
            <a:lvl4pPr marL="1029614" indent="0">
              <a:buNone/>
              <a:defRPr sz="1201" b="1"/>
            </a:lvl4pPr>
            <a:lvl5pPr marL="1372818" indent="0">
              <a:buNone/>
              <a:defRPr sz="1201" b="1"/>
            </a:lvl5pPr>
            <a:lvl6pPr marL="1716023" indent="0">
              <a:buNone/>
              <a:defRPr sz="1201" b="1"/>
            </a:lvl6pPr>
            <a:lvl7pPr marL="2059228" indent="0">
              <a:buNone/>
              <a:defRPr sz="1201" b="1"/>
            </a:lvl7pPr>
            <a:lvl8pPr marL="2402432" indent="0">
              <a:buNone/>
              <a:defRPr sz="1201" b="1"/>
            </a:lvl8pPr>
            <a:lvl9pPr marL="2745637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80546"/>
            <a:ext cx="3887391" cy="276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9A10-F0B9-426C-8DEE-9290A3E21A90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22A-8608-4FC8-A512-7FA701394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3861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9A10-F0B9-426C-8DEE-9290A3E21A90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22A-8608-4FC8-A512-7FA701394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007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9A10-F0B9-426C-8DEE-9290A3E21A90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22A-8608-4FC8-A512-7FA701394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5500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17"/>
            <a:ext cx="2949178" cy="1201261"/>
          </a:xfrm>
        </p:spPr>
        <p:txBody>
          <a:bodyPr anchor="b"/>
          <a:lstStyle>
            <a:lvl1pPr>
              <a:defRPr sz="240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56"/>
            <a:ext cx="4629150" cy="3658604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/>
            </a:lvl3pPr>
            <a:lvl4pPr>
              <a:defRPr sz="1502"/>
            </a:lvl4pPr>
            <a:lvl5pPr>
              <a:defRPr sz="1502"/>
            </a:lvl5pPr>
            <a:lvl6pPr>
              <a:defRPr sz="1502"/>
            </a:lvl6pPr>
            <a:lvl7pPr>
              <a:defRPr sz="1502"/>
            </a:lvl7pPr>
            <a:lvl8pPr>
              <a:defRPr sz="1502"/>
            </a:lvl8pPr>
            <a:lvl9pPr>
              <a:defRPr sz="150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1"/>
            </a:lvl1pPr>
            <a:lvl2pPr marL="343205" indent="0">
              <a:buNone/>
              <a:defRPr sz="1051"/>
            </a:lvl2pPr>
            <a:lvl3pPr marL="686409" indent="0">
              <a:buNone/>
              <a:defRPr sz="901"/>
            </a:lvl3pPr>
            <a:lvl4pPr marL="1029614" indent="0">
              <a:buNone/>
              <a:defRPr sz="750"/>
            </a:lvl4pPr>
            <a:lvl5pPr marL="1372818" indent="0">
              <a:buNone/>
              <a:defRPr sz="750"/>
            </a:lvl5pPr>
            <a:lvl6pPr marL="1716023" indent="0">
              <a:buNone/>
              <a:defRPr sz="750"/>
            </a:lvl6pPr>
            <a:lvl7pPr marL="2059228" indent="0">
              <a:buNone/>
              <a:defRPr sz="750"/>
            </a:lvl7pPr>
            <a:lvl8pPr marL="2402432" indent="0">
              <a:buNone/>
              <a:defRPr sz="750"/>
            </a:lvl8pPr>
            <a:lvl9pPr marL="2745637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9A10-F0B9-426C-8DEE-9290A3E21A90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22A-8608-4FC8-A512-7FA701394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6516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17"/>
            <a:ext cx="2949178" cy="1201261"/>
          </a:xfrm>
        </p:spPr>
        <p:txBody>
          <a:bodyPr anchor="b"/>
          <a:lstStyle>
            <a:lvl1pPr>
              <a:defRPr sz="240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1256"/>
            <a:ext cx="4629150" cy="3658604"/>
          </a:xfrm>
        </p:spPr>
        <p:txBody>
          <a:bodyPr anchor="t"/>
          <a:lstStyle>
            <a:lvl1pPr marL="0" indent="0">
              <a:buNone/>
              <a:defRPr sz="2402"/>
            </a:lvl1pPr>
            <a:lvl2pPr marL="343205" indent="0">
              <a:buNone/>
              <a:defRPr sz="2102"/>
            </a:lvl2pPr>
            <a:lvl3pPr marL="686409" indent="0">
              <a:buNone/>
              <a:defRPr sz="1802"/>
            </a:lvl3pPr>
            <a:lvl4pPr marL="1029614" indent="0">
              <a:buNone/>
              <a:defRPr sz="1502"/>
            </a:lvl4pPr>
            <a:lvl5pPr marL="1372818" indent="0">
              <a:buNone/>
              <a:defRPr sz="1502"/>
            </a:lvl5pPr>
            <a:lvl6pPr marL="1716023" indent="0">
              <a:buNone/>
              <a:defRPr sz="1502"/>
            </a:lvl6pPr>
            <a:lvl7pPr marL="2059228" indent="0">
              <a:buNone/>
              <a:defRPr sz="1502"/>
            </a:lvl7pPr>
            <a:lvl8pPr marL="2402432" indent="0">
              <a:buNone/>
              <a:defRPr sz="1502"/>
            </a:lvl8pPr>
            <a:lvl9pPr marL="2745637" indent="0">
              <a:buNone/>
              <a:defRPr sz="150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1"/>
            </a:lvl1pPr>
            <a:lvl2pPr marL="343205" indent="0">
              <a:buNone/>
              <a:defRPr sz="1051"/>
            </a:lvl2pPr>
            <a:lvl3pPr marL="686409" indent="0">
              <a:buNone/>
              <a:defRPr sz="901"/>
            </a:lvl3pPr>
            <a:lvl4pPr marL="1029614" indent="0">
              <a:buNone/>
              <a:defRPr sz="750"/>
            </a:lvl4pPr>
            <a:lvl5pPr marL="1372818" indent="0">
              <a:buNone/>
              <a:defRPr sz="750"/>
            </a:lvl5pPr>
            <a:lvl6pPr marL="1716023" indent="0">
              <a:buNone/>
              <a:defRPr sz="750"/>
            </a:lvl6pPr>
            <a:lvl7pPr marL="2059228" indent="0">
              <a:buNone/>
              <a:defRPr sz="750"/>
            </a:lvl7pPr>
            <a:lvl8pPr marL="2402432" indent="0">
              <a:buNone/>
              <a:defRPr sz="750"/>
            </a:lvl8pPr>
            <a:lvl9pPr marL="2745637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9A10-F0B9-426C-8DEE-9290A3E21A90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22A-8608-4FC8-A512-7FA701394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3664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9A10-F0B9-426C-8DEE-9290A3E21A90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22A-8608-4FC8-A512-7FA701394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924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098"/>
            <a:ext cx="1971675" cy="43629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4098"/>
            <a:ext cx="5800725" cy="43629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A9A10-F0B9-426C-8DEE-9290A3E21A90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022A-8608-4FC8-A512-7FA701394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3239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34" y="1227"/>
          <a:ext cx="1619" cy="1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4" y="1227"/>
                        <a:ext cx="1619" cy="12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63029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9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795" y="381813"/>
            <a:ext cx="2460610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9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689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09" y="502191"/>
            <a:ext cx="2164054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9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689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50727" y="3777079"/>
            <a:ext cx="5036084" cy="1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72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50727" y="3982183"/>
            <a:ext cx="5036084" cy="1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72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3" y="10"/>
            <a:ext cx="9140760" cy="51482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947" tIns="34974" rIns="69947" bIns="34974" anchor="ctr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endParaRPr lang="ru-RU" sz="1226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2" y="4935485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50719" y="2384226"/>
            <a:ext cx="5036083" cy="377155"/>
          </a:xfrm>
          <a:prstGeom prst="rect">
            <a:avLst/>
          </a:prstGeom>
        </p:spPr>
        <p:txBody>
          <a:bodyPr/>
          <a:lstStyle>
            <a:lvl1pPr>
              <a:defRPr sz="2451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0719" y="2962014"/>
            <a:ext cx="5036083" cy="165018"/>
          </a:xfrm>
        </p:spPr>
        <p:txBody>
          <a:bodyPr>
            <a:spAutoFit/>
          </a:bodyPr>
          <a:lstStyle>
            <a:lvl1pPr>
              <a:defRPr sz="1072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136" y="3466627"/>
            <a:ext cx="5850864" cy="168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9" y="145922"/>
            <a:ext cx="9127802" cy="141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0731" y="1590974"/>
            <a:ext cx="1255377" cy="67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6127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7" y="253106"/>
            <a:ext cx="6817285" cy="22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8568913" y="4830655"/>
            <a:ext cx="405772" cy="329943"/>
          </a:xfrm>
          <a:prstGeom prst="rect">
            <a:avLst/>
          </a:prstGeom>
        </p:spPr>
        <p:txBody>
          <a:bodyPr wrap="none" lIns="69955" tIns="34979" rIns="69955" bIns="34979">
            <a:spAutoFit/>
          </a:bodyPr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fld id="{3F385F46-FE36-43E0-8AEF-AC9950742405}" type="slidenum">
              <a:rPr lang="ru-RU" sz="1685" smtClean="0">
                <a:solidFill>
                  <a:srgbClr val="003274"/>
                </a:solidFill>
              </a:rPr>
              <a:pPr defTabSz="7003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1685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3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039092"/>
            <a:ext cx="7772399" cy="223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7350"/>
            <a:ext cx="6400800" cy="1885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9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2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5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lIns="89611" tIns="44806" rIns="89611" bIns="44806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fld id="{FCDF1612-8164-49D0-B78C-DA5E8B305109}" type="datetimeFigureOut">
              <a:rPr lang="ru-RU" sz="1226" smtClean="0">
                <a:solidFill>
                  <a:srgbClr val="000000"/>
                </a:solidFill>
              </a:rPr>
              <a:pPr defTabSz="700380" fontAlgn="base">
                <a:spcBef>
                  <a:spcPct val="0"/>
                </a:spcBef>
                <a:spcAft>
                  <a:spcPct val="0"/>
                </a:spcAft>
              </a:pPr>
              <a:t>22.09.2023</a:t>
            </a:fld>
            <a:endParaRPr lang="ru-RU" sz="1226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2" y="4771678"/>
            <a:ext cx="2895600" cy="274097"/>
          </a:xfrm>
          <a:prstGeom prst="rect">
            <a:avLst/>
          </a:prstGeom>
        </p:spPr>
        <p:txBody>
          <a:bodyPr lIns="89611" tIns="44806" rIns="89611" bIns="44806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endParaRPr lang="ru-RU" sz="1226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lIns="89611" tIns="44806" rIns="89611" bIns="44806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fld id="{A5DA0559-C6E3-43B3-8F32-AFFD152310A9}" type="slidenum">
              <a:rPr lang="ru-RU" sz="1226" smtClean="0">
                <a:solidFill>
                  <a:srgbClr val="000000"/>
                </a:solidFill>
              </a:rPr>
              <a:pPr defTabSz="7003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1226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27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904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48746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20471"/>
            <a:ext cx="1674813" cy="111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1637434"/>
            <a:ext cx="8280400" cy="774623"/>
          </a:xfrm>
          <a:ln/>
        </p:spPr>
        <p:txBody>
          <a:bodyPr/>
          <a:lstStyle>
            <a:lvl1pPr>
              <a:lnSpc>
                <a:spcPct val="130000"/>
              </a:lnSpc>
              <a:defRPr sz="135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2465685"/>
            <a:ext cx="3743325" cy="487416"/>
          </a:xfrm>
          <a:ln/>
        </p:spPr>
        <p:txBody>
          <a:bodyPr anchor="ctr"/>
          <a:lstStyle>
            <a:lvl1pPr marL="0" indent="0">
              <a:buFontTx/>
              <a:buNone/>
              <a:defRPr sz="1051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8788378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373390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300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1"/>
            </a:lvl1pPr>
            <a:lvl2pPr marL="343220" indent="0">
              <a:buNone/>
              <a:defRPr sz="1351"/>
            </a:lvl2pPr>
            <a:lvl3pPr marL="686440" indent="0">
              <a:buNone/>
              <a:defRPr sz="1201"/>
            </a:lvl3pPr>
            <a:lvl4pPr marL="1029660" indent="0">
              <a:buNone/>
              <a:defRPr sz="1051"/>
            </a:lvl4pPr>
            <a:lvl5pPr marL="1372880" indent="0">
              <a:buNone/>
              <a:defRPr sz="1051"/>
            </a:lvl5pPr>
            <a:lvl6pPr marL="1716100" indent="0">
              <a:buNone/>
              <a:defRPr sz="1051"/>
            </a:lvl6pPr>
            <a:lvl7pPr marL="2059320" indent="0">
              <a:buNone/>
              <a:defRPr sz="1051"/>
            </a:lvl7pPr>
            <a:lvl8pPr marL="2402540" indent="0">
              <a:buNone/>
              <a:defRPr sz="1051"/>
            </a:lvl8pPr>
            <a:lvl9pPr marL="2745760" indent="0">
              <a:buNone/>
              <a:defRPr sz="10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999716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4" y="844935"/>
            <a:ext cx="4135437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1" y="844935"/>
            <a:ext cx="4137025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37263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00162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5536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600003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652454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553187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2402"/>
            </a:lvl1pPr>
            <a:lvl2pPr marL="343220" indent="0">
              <a:buNone/>
              <a:defRPr sz="2102"/>
            </a:lvl2pPr>
            <a:lvl3pPr marL="686440" indent="0">
              <a:buNone/>
              <a:defRPr sz="1802"/>
            </a:lvl3pPr>
            <a:lvl4pPr marL="1029660" indent="0">
              <a:buNone/>
              <a:defRPr sz="1501"/>
            </a:lvl4pPr>
            <a:lvl5pPr marL="1372880" indent="0">
              <a:buNone/>
              <a:defRPr sz="1501"/>
            </a:lvl5pPr>
            <a:lvl6pPr marL="1716100" indent="0">
              <a:buNone/>
              <a:defRPr sz="1501"/>
            </a:lvl6pPr>
            <a:lvl7pPr marL="2059320" indent="0">
              <a:buNone/>
              <a:defRPr sz="1501"/>
            </a:lvl7pPr>
            <a:lvl8pPr marL="2402540" indent="0">
              <a:buNone/>
              <a:defRPr sz="1501"/>
            </a:lvl8pPr>
            <a:lvl9pPr marL="2745760" indent="0">
              <a:buNone/>
              <a:defRPr sz="1501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483096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856846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1" y="0"/>
            <a:ext cx="2105025" cy="470970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4" y="0"/>
            <a:ext cx="6167437" cy="47097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410963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38225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45397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1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817" y="381804"/>
            <a:ext cx="214000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2" y="502191"/>
            <a:ext cx="189955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8" y="15"/>
            <a:ext cx="9140760" cy="5149479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3"/>
              <a:ext cx="322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КОНФИДЕНЦИАЛЬНАЯ ИНФОРМАЦИЯ, СОБСТВЕННОСТЬ McKINSEY &amp; COMPANY</a:t>
              </a:r>
            </a:p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613" dirty="0">
                <a:solidFill>
                  <a:srgbClr val="000000"/>
                </a:solidFill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8" y="4935491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7" y="2378970"/>
            <a:ext cx="5036083" cy="387680"/>
          </a:xfrm>
          <a:prstGeom prst="rect">
            <a:avLst/>
          </a:prstGeom>
        </p:spPr>
        <p:txBody>
          <a:bodyPr/>
          <a:lstStyle>
            <a:lvl1pPr>
              <a:defRPr sz="2519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7" y="2962015"/>
            <a:ext cx="5036083" cy="167645"/>
          </a:xfrm>
        </p:spPr>
        <p:txBody>
          <a:bodyPr>
            <a:spAutoFit/>
          </a:bodyPr>
          <a:lstStyle>
            <a:lvl1pPr>
              <a:defRPr sz="1089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04882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5" y="223393"/>
            <a:ext cx="8016870" cy="2305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2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75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1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8" y="281531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013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71681"/>
            <a:ext cx="2133600" cy="274097"/>
          </a:xfrm>
          <a:prstGeom prst="rect">
            <a:avLst/>
          </a:prstGeom>
        </p:spPr>
        <p:txBody>
          <a:bodyPr lIns="91413" tIns="45707" rIns="91413" bIns="45707"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9808" y="4780444"/>
            <a:ext cx="5361139" cy="1225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94570" y="4657870"/>
            <a:ext cx="1734264" cy="253912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257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3" y="4790428"/>
            <a:ext cx="627062" cy="283631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0490" y="2574131"/>
            <a:ext cx="2522566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629807" y="1225734"/>
            <a:ext cx="2522566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5"/>
          </p:nvPr>
        </p:nvSpPr>
        <p:spPr>
          <a:xfrm>
            <a:off x="6306266" y="1225734"/>
            <a:ext cx="2522284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7" name="Объект 2"/>
          <p:cNvSpPr>
            <a:spLocks noGrp="1"/>
          </p:cNvSpPr>
          <p:nvPr>
            <p:ph idx="16"/>
          </p:nvPr>
        </p:nvSpPr>
        <p:spPr>
          <a:xfrm>
            <a:off x="6306266" y="2574131"/>
            <a:ext cx="2522284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665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45397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1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817" y="381804"/>
            <a:ext cx="214000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2" y="502191"/>
            <a:ext cx="189955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8" y="15"/>
            <a:ext cx="9140760" cy="5149479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3"/>
              <a:ext cx="322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КОНФИДЕНЦИАЛЬНАЯ ИНФОРМАЦИЯ, СОБСТВЕННОСТЬ McKINSEY &amp; COMPANY</a:t>
              </a:r>
            </a:p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613" dirty="0">
                <a:solidFill>
                  <a:srgbClr val="000000"/>
                </a:solidFill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8" y="4935491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7" y="2378970"/>
            <a:ext cx="5036083" cy="387680"/>
          </a:xfrm>
          <a:prstGeom prst="rect">
            <a:avLst/>
          </a:prstGeom>
        </p:spPr>
        <p:txBody>
          <a:bodyPr/>
          <a:lstStyle>
            <a:lvl1pPr>
              <a:defRPr sz="2519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7" y="2962015"/>
            <a:ext cx="5036083" cy="167645"/>
          </a:xfrm>
        </p:spPr>
        <p:txBody>
          <a:bodyPr>
            <a:spAutoFit/>
          </a:bodyPr>
          <a:lstStyle>
            <a:lvl1pPr>
              <a:defRPr sz="1089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424522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5" y="223393"/>
            <a:ext cx="8016870" cy="2305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09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01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71681"/>
            <a:ext cx="2133600" cy="274097"/>
          </a:xfrm>
          <a:prstGeom prst="rect">
            <a:avLst/>
          </a:prstGeom>
        </p:spPr>
        <p:txBody>
          <a:bodyPr lIns="91413" tIns="45707" rIns="91413" bIns="45707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9808" y="4780444"/>
            <a:ext cx="5361139" cy="12257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94570" y="4657870"/>
            <a:ext cx="1734264" cy="253912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34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3" y="4790428"/>
            <a:ext cx="627062" cy="283631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0490" y="2574131"/>
            <a:ext cx="2522566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629807" y="1225734"/>
            <a:ext cx="2522566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5"/>
          </p:nvPr>
        </p:nvSpPr>
        <p:spPr>
          <a:xfrm>
            <a:off x="6306266" y="1225734"/>
            <a:ext cx="2522284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7" name="Объект 2"/>
          <p:cNvSpPr>
            <a:spLocks noGrp="1"/>
          </p:cNvSpPr>
          <p:nvPr>
            <p:ph idx="16"/>
          </p:nvPr>
        </p:nvSpPr>
        <p:spPr>
          <a:xfrm>
            <a:off x="6306266" y="2574131"/>
            <a:ext cx="2522284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533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20471"/>
            <a:ext cx="1674813" cy="111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1637444"/>
            <a:ext cx="8280400" cy="774623"/>
          </a:xfrm>
          <a:ln/>
        </p:spPr>
        <p:txBody>
          <a:bodyPr/>
          <a:lstStyle>
            <a:lvl1pPr>
              <a:lnSpc>
                <a:spcPct val="130000"/>
              </a:lnSpc>
              <a:defRPr sz="135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2465686"/>
            <a:ext cx="3743325" cy="487416"/>
          </a:xfrm>
          <a:ln/>
        </p:spPr>
        <p:txBody>
          <a:bodyPr anchor="ctr"/>
          <a:lstStyle>
            <a:lvl1pPr marL="0" indent="0">
              <a:buFontTx/>
              <a:buNone/>
              <a:defRPr sz="1051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7131267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38206-4828-4678-B9C4-DF1DE1AE3D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790879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47"/>
            <a:ext cx="7772400" cy="1022502"/>
          </a:xfrm>
        </p:spPr>
        <p:txBody>
          <a:bodyPr anchor="t"/>
          <a:lstStyle>
            <a:lvl1pPr algn="l">
              <a:defRPr sz="300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1"/>
            </a:lvl1pPr>
            <a:lvl2pPr marL="343220" indent="0">
              <a:buNone/>
              <a:defRPr sz="1351"/>
            </a:lvl2pPr>
            <a:lvl3pPr marL="686440" indent="0">
              <a:buNone/>
              <a:defRPr sz="1201"/>
            </a:lvl3pPr>
            <a:lvl4pPr marL="1029660" indent="0">
              <a:buNone/>
              <a:defRPr sz="1051"/>
            </a:lvl4pPr>
            <a:lvl5pPr marL="1372880" indent="0">
              <a:buNone/>
              <a:defRPr sz="1051"/>
            </a:lvl5pPr>
            <a:lvl6pPr marL="1716100" indent="0">
              <a:buNone/>
              <a:defRPr sz="1051"/>
            </a:lvl6pPr>
            <a:lvl7pPr marL="2059320" indent="0">
              <a:buNone/>
              <a:defRPr sz="1051"/>
            </a:lvl7pPr>
            <a:lvl8pPr marL="2402540" indent="0">
              <a:buNone/>
              <a:defRPr sz="1051"/>
            </a:lvl8pPr>
            <a:lvl9pPr marL="2745760" indent="0">
              <a:buNone/>
              <a:defRPr sz="105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E09CB-8767-4EAD-A82E-60657922E6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17012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1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8" y="281531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5" y="844935"/>
            <a:ext cx="4135437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35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35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8" y="844935"/>
            <a:ext cx="4137025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35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35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9D52D-F169-4A34-BDA4-9E63BEFE7F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932617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20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20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2401"/>
            <a:ext cx="4041775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2667"/>
            <a:ext cx="4041775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20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20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A6B6B-F25B-48C7-9256-EE6F507295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736886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EBB71-4F49-44D1-A64D-CB22C0BAC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184977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315D6-AF35-40BB-BE32-39B8CB0D90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939934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977"/>
            <a:ext cx="3008313" cy="872345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979"/>
            <a:ext cx="5111750" cy="4393900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501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501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7324"/>
            <a:ext cx="3008313" cy="352155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01A19-BFA0-43D7-AE86-7B169650F6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427468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2402"/>
            </a:lvl1pPr>
            <a:lvl2pPr marL="343220" indent="0">
              <a:buNone/>
              <a:defRPr sz="2102"/>
            </a:lvl2pPr>
            <a:lvl3pPr marL="686440" indent="0">
              <a:buNone/>
              <a:defRPr sz="1802"/>
            </a:lvl3pPr>
            <a:lvl4pPr marL="1029660" indent="0">
              <a:buNone/>
              <a:defRPr sz="1501"/>
            </a:lvl4pPr>
            <a:lvl5pPr marL="1372880" indent="0">
              <a:buNone/>
              <a:defRPr sz="1501"/>
            </a:lvl5pPr>
            <a:lvl6pPr marL="1716100" indent="0">
              <a:buNone/>
              <a:defRPr sz="1501"/>
            </a:lvl6pPr>
            <a:lvl7pPr marL="2059320" indent="0">
              <a:buNone/>
              <a:defRPr sz="1501"/>
            </a:lvl7pPr>
            <a:lvl8pPr marL="2402540" indent="0">
              <a:buNone/>
              <a:defRPr sz="1501"/>
            </a:lvl8pPr>
            <a:lvl9pPr marL="2745760" indent="0">
              <a:buNone/>
              <a:defRPr sz="1501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F1BB8-2647-4425-8163-FBAACE9973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276105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BBEC1-99D1-41F5-9882-98BC85521A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506538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1" y="0"/>
            <a:ext cx="2105025" cy="470970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5" y="0"/>
            <a:ext cx="6167437" cy="4709707"/>
          </a:xfrm>
        </p:spPr>
        <p:txBody>
          <a:bodyPr vert="eaVert"/>
          <a:lstStyle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01FAC-AEF6-48D4-A4AF-8EA6B9C0A6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458879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45397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1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817" y="381804"/>
            <a:ext cx="214000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2" y="502191"/>
            <a:ext cx="189955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8" y="15"/>
            <a:ext cx="9140760" cy="5149479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3"/>
              <a:ext cx="322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КОНФИДЕНЦИАЛЬНАЯ ИНФОРМАЦИЯ, СОБСТВЕННОСТЬ McKINSEY &amp; COMPANY</a:t>
              </a:r>
            </a:p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613" dirty="0">
                <a:solidFill>
                  <a:srgbClr val="000000"/>
                </a:solidFill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8" y="4935491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7" y="2378970"/>
            <a:ext cx="5036083" cy="387680"/>
          </a:xfrm>
          <a:prstGeom prst="rect">
            <a:avLst/>
          </a:prstGeom>
        </p:spPr>
        <p:txBody>
          <a:bodyPr/>
          <a:lstStyle>
            <a:lvl1pPr>
              <a:defRPr sz="2519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7" y="2962015"/>
            <a:ext cx="5036083" cy="167645"/>
          </a:xfrm>
        </p:spPr>
        <p:txBody>
          <a:bodyPr>
            <a:spAutoFit/>
          </a:bodyPr>
          <a:lstStyle>
            <a:lvl1pPr>
              <a:defRPr sz="1089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466515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5" y="223393"/>
            <a:ext cx="8016870" cy="2305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53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17819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49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71681"/>
            <a:ext cx="2133600" cy="274097"/>
          </a:xfrm>
          <a:prstGeom prst="rect">
            <a:avLst/>
          </a:prstGeom>
        </p:spPr>
        <p:txBody>
          <a:bodyPr lIns="91413" tIns="45707" rIns="91413" bIns="45707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9808" y="4780444"/>
            <a:ext cx="5361139" cy="12257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94570" y="4657870"/>
            <a:ext cx="1734264" cy="253912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34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3" y="4790428"/>
            <a:ext cx="627062" cy="283631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0490" y="2574131"/>
            <a:ext cx="2522566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629807" y="1225734"/>
            <a:ext cx="2522566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5"/>
          </p:nvPr>
        </p:nvSpPr>
        <p:spPr>
          <a:xfrm>
            <a:off x="6306266" y="1225734"/>
            <a:ext cx="2522284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7" name="Объект 2"/>
          <p:cNvSpPr>
            <a:spLocks noGrp="1"/>
          </p:cNvSpPr>
          <p:nvPr>
            <p:ph idx="16"/>
          </p:nvPr>
        </p:nvSpPr>
        <p:spPr>
          <a:xfrm>
            <a:off x="6306266" y="2574131"/>
            <a:ext cx="2522284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1073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34" y="1227"/>
          <a:ext cx="1619" cy="1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4" y="1227"/>
                        <a:ext cx="1619" cy="12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63029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9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795" y="381813"/>
            <a:ext cx="2460610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9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689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09" y="502191"/>
            <a:ext cx="2164054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9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689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50727" y="3777079"/>
            <a:ext cx="5036084" cy="1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72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50727" y="3982183"/>
            <a:ext cx="5036084" cy="1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72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3" y="10"/>
            <a:ext cx="9140760" cy="51482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947" tIns="34974" rIns="69947" bIns="34974" anchor="ctr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endParaRPr lang="ru-RU" sz="1226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2" y="4935485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50719" y="2384226"/>
            <a:ext cx="5036083" cy="377155"/>
          </a:xfrm>
          <a:prstGeom prst="rect">
            <a:avLst/>
          </a:prstGeom>
        </p:spPr>
        <p:txBody>
          <a:bodyPr/>
          <a:lstStyle>
            <a:lvl1pPr>
              <a:defRPr sz="2451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0719" y="2962014"/>
            <a:ext cx="5036083" cy="165018"/>
          </a:xfrm>
        </p:spPr>
        <p:txBody>
          <a:bodyPr>
            <a:spAutoFit/>
          </a:bodyPr>
          <a:lstStyle>
            <a:lvl1pPr>
              <a:defRPr sz="1072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136" y="3466627"/>
            <a:ext cx="5850864" cy="168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9" y="145922"/>
            <a:ext cx="9127802" cy="141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0731" y="1590974"/>
            <a:ext cx="1255377" cy="67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490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7" y="253106"/>
            <a:ext cx="6817285" cy="22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8568913" y="4830655"/>
            <a:ext cx="405772" cy="329943"/>
          </a:xfrm>
          <a:prstGeom prst="rect">
            <a:avLst/>
          </a:prstGeom>
        </p:spPr>
        <p:txBody>
          <a:bodyPr wrap="none" lIns="69955" tIns="34979" rIns="69955" bIns="34979">
            <a:spAutoFit/>
          </a:bodyPr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fld id="{3F385F46-FE36-43E0-8AEF-AC9950742405}" type="slidenum">
              <a:rPr lang="ru-RU" sz="1685" smtClean="0">
                <a:solidFill>
                  <a:srgbClr val="003274"/>
                </a:solidFill>
              </a:rPr>
              <a:pPr defTabSz="7003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1685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12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039092"/>
            <a:ext cx="7772399" cy="223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7350"/>
            <a:ext cx="6400800" cy="1885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9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2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5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lIns="89611" tIns="44806" rIns="89611" bIns="44806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endParaRPr lang="ru-RU" sz="1226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2" y="4771678"/>
            <a:ext cx="2895600" cy="274097"/>
          </a:xfrm>
          <a:prstGeom prst="rect">
            <a:avLst/>
          </a:prstGeom>
        </p:spPr>
        <p:txBody>
          <a:bodyPr lIns="89611" tIns="44806" rIns="89611" bIns="44806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endParaRPr lang="ru-RU" sz="1226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lIns="89611" tIns="44806" rIns="89611" bIns="44806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fld id="{A5DA0559-C6E3-43B3-8F32-AFFD152310A9}" type="slidenum">
              <a:rPr lang="ru-RU" sz="1226" smtClean="0">
                <a:solidFill>
                  <a:srgbClr val="000000"/>
                </a:solidFill>
              </a:rPr>
              <a:pPr defTabSz="70038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1226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023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45397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1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817" y="381804"/>
            <a:ext cx="214000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2" y="502191"/>
            <a:ext cx="189955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8" y="15"/>
            <a:ext cx="9140760" cy="5149479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3"/>
              <a:ext cx="322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КОНФИДЕНЦИАЛЬНАЯ ИНФОРМАЦИЯ, СОБСТВЕННОСТЬ McKINSEY &amp; COMPANY</a:t>
              </a:r>
            </a:p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613" dirty="0">
                <a:solidFill>
                  <a:srgbClr val="000000"/>
                </a:solidFill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8" y="4935491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7" y="2378970"/>
            <a:ext cx="5036083" cy="387680"/>
          </a:xfrm>
          <a:prstGeom prst="rect">
            <a:avLst/>
          </a:prstGeom>
        </p:spPr>
        <p:txBody>
          <a:bodyPr/>
          <a:lstStyle>
            <a:lvl1pPr>
              <a:defRPr sz="2519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7" y="2962015"/>
            <a:ext cx="5036083" cy="167645"/>
          </a:xfrm>
        </p:spPr>
        <p:txBody>
          <a:bodyPr>
            <a:spAutoFit/>
          </a:bodyPr>
          <a:lstStyle>
            <a:lvl1pPr>
              <a:defRPr sz="1089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597800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5" y="223393"/>
            <a:ext cx="8016870" cy="2305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467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158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71681"/>
            <a:ext cx="2133600" cy="274097"/>
          </a:xfrm>
          <a:prstGeom prst="rect">
            <a:avLst/>
          </a:prstGeom>
        </p:spPr>
        <p:txBody>
          <a:bodyPr lIns="91413" tIns="45707" rIns="91413" bIns="45707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9808" y="4780444"/>
            <a:ext cx="5361139" cy="12257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94570" y="4657870"/>
            <a:ext cx="1734264" cy="253912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59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3" y="4790428"/>
            <a:ext cx="627062" cy="283631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0490" y="2574131"/>
            <a:ext cx="2522566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629807" y="1225734"/>
            <a:ext cx="2522566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5"/>
          </p:nvPr>
        </p:nvSpPr>
        <p:spPr>
          <a:xfrm>
            <a:off x="6306266" y="1225734"/>
            <a:ext cx="2522284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7" name="Объект 2"/>
          <p:cNvSpPr>
            <a:spLocks noGrp="1"/>
          </p:cNvSpPr>
          <p:nvPr>
            <p:ph idx="16"/>
          </p:nvPr>
        </p:nvSpPr>
        <p:spPr>
          <a:xfrm>
            <a:off x="6306266" y="2574131"/>
            <a:ext cx="2522284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39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45397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1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817" y="381804"/>
            <a:ext cx="214000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2" y="502191"/>
            <a:ext cx="189955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8" y="15"/>
            <a:ext cx="9140760" cy="5149479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3"/>
              <a:ext cx="322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КОНФИДЕНЦИАЛЬНАЯ ИНФОРМАЦИЯ, СОБСТВЕННОСТЬ McKINSEY &amp; COMPANY</a:t>
              </a:r>
            </a:p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613" dirty="0">
                <a:solidFill>
                  <a:srgbClr val="000000"/>
                </a:solidFill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8" y="4935491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7" y="2378970"/>
            <a:ext cx="5036083" cy="387680"/>
          </a:xfrm>
          <a:prstGeom prst="rect">
            <a:avLst/>
          </a:prstGeom>
        </p:spPr>
        <p:txBody>
          <a:bodyPr/>
          <a:lstStyle>
            <a:lvl1pPr>
              <a:defRPr sz="2519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7" y="2962015"/>
            <a:ext cx="5036083" cy="167645"/>
          </a:xfrm>
        </p:spPr>
        <p:txBody>
          <a:bodyPr>
            <a:spAutoFit/>
          </a:bodyPr>
          <a:lstStyle>
            <a:lvl1pPr>
              <a:defRPr sz="1089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66566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5" y="223393"/>
            <a:ext cx="8016870" cy="2305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636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408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71681"/>
            <a:ext cx="2133600" cy="274097"/>
          </a:xfrm>
          <a:prstGeom prst="rect">
            <a:avLst/>
          </a:prstGeom>
        </p:spPr>
        <p:txBody>
          <a:bodyPr lIns="91413" tIns="45707" rIns="91413" bIns="45707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9808" y="4780444"/>
            <a:ext cx="5361139" cy="12257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94570" y="4657870"/>
            <a:ext cx="1734264" cy="253912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875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3" y="4790428"/>
            <a:ext cx="627062" cy="283631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0490" y="2574131"/>
            <a:ext cx="2522566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629807" y="1225734"/>
            <a:ext cx="2522566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5"/>
          </p:nvPr>
        </p:nvSpPr>
        <p:spPr>
          <a:xfrm>
            <a:off x="6306266" y="1225734"/>
            <a:ext cx="2522284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7" name="Объект 2"/>
          <p:cNvSpPr>
            <a:spLocks noGrp="1"/>
          </p:cNvSpPr>
          <p:nvPr>
            <p:ph idx="16"/>
          </p:nvPr>
        </p:nvSpPr>
        <p:spPr>
          <a:xfrm>
            <a:off x="6306266" y="2574131"/>
            <a:ext cx="2522284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975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0011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2360065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595" y="842964"/>
            <a:ext cx="6856810" cy="1792287"/>
          </a:xfrm>
          <a:prstGeom prst="rect">
            <a:avLst/>
          </a:prstGeom>
        </p:spPr>
        <p:txBody>
          <a:bodyPr anchor="b"/>
          <a:lstStyle>
            <a:lvl1pPr algn="ctr">
              <a:defRPr sz="599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595" y="2703513"/>
            <a:ext cx="6856810" cy="12430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8"/>
            </a:lvl1pPr>
            <a:lvl2pPr marL="456789" indent="0" algn="ctr">
              <a:buNone/>
              <a:defRPr sz="1998"/>
            </a:lvl2pPr>
            <a:lvl3pPr marL="913577" indent="0" algn="ctr">
              <a:buNone/>
              <a:defRPr sz="1798"/>
            </a:lvl3pPr>
            <a:lvl4pPr marL="1370366" indent="0" algn="ctr">
              <a:buNone/>
              <a:defRPr sz="1599"/>
            </a:lvl4pPr>
            <a:lvl5pPr marL="1827154" indent="0" algn="ctr">
              <a:buNone/>
              <a:defRPr sz="1599"/>
            </a:lvl5pPr>
            <a:lvl6pPr marL="2283943" indent="0" algn="ctr">
              <a:buNone/>
              <a:defRPr sz="1599"/>
            </a:lvl6pPr>
            <a:lvl7pPr marL="2740731" indent="0" algn="ctr">
              <a:buNone/>
              <a:defRPr sz="1599"/>
            </a:lvl7pPr>
            <a:lvl8pPr marL="3197520" indent="0" algn="ctr">
              <a:buNone/>
              <a:defRPr sz="1599"/>
            </a:lvl8pPr>
            <a:lvl9pPr marL="3654308" indent="0" algn="ctr">
              <a:buNone/>
              <a:defRPr sz="1599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346398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20471"/>
            <a:ext cx="1674813" cy="111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1637434"/>
            <a:ext cx="8280400" cy="774623"/>
          </a:xfrm>
          <a:ln/>
        </p:spPr>
        <p:txBody>
          <a:bodyPr/>
          <a:lstStyle>
            <a:lvl1pPr>
              <a:lnSpc>
                <a:spcPct val="130000"/>
              </a:lnSpc>
              <a:defRPr sz="135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2465685"/>
            <a:ext cx="3743325" cy="487416"/>
          </a:xfrm>
          <a:ln/>
        </p:spPr>
        <p:txBody>
          <a:bodyPr anchor="ctr"/>
          <a:lstStyle>
            <a:lvl1pPr marL="0" indent="0">
              <a:buFontTx/>
              <a:buNone/>
              <a:defRPr sz="1051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1686144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1856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300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1"/>
            </a:lvl1pPr>
            <a:lvl2pPr marL="343220" indent="0">
              <a:buNone/>
              <a:defRPr sz="1351"/>
            </a:lvl2pPr>
            <a:lvl3pPr marL="686440" indent="0">
              <a:buNone/>
              <a:defRPr sz="1201"/>
            </a:lvl3pPr>
            <a:lvl4pPr marL="1029660" indent="0">
              <a:buNone/>
              <a:defRPr sz="1051"/>
            </a:lvl4pPr>
            <a:lvl5pPr marL="1372880" indent="0">
              <a:buNone/>
              <a:defRPr sz="1051"/>
            </a:lvl5pPr>
            <a:lvl6pPr marL="1716100" indent="0">
              <a:buNone/>
              <a:defRPr sz="1051"/>
            </a:lvl6pPr>
            <a:lvl7pPr marL="2059320" indent="0">
              <a:buNone/>
              <a:defRPr sz="1051"/>
            </a:lvl7pPr>
            <a:lvl8pPr marL="2402540" indent="0">
              <a:buNone/>
              <a:defRPr sz="1051"/>
            </a:lvl8pPr>
            <a:lvl9pPr marL="2745760" indent="0">
              <a:buNone/>
              <a:defRPr sz="10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93230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4" y="844935"/>
            <a:ext cx="4135437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1" y="844935"/>
            <a:ext cx="4137025" cy="3864772"/>
          </a:xfrm>
        </p:spPr>
        <p:txBody>
          <a:bodyPr/>
          <a:lstStyle>
            <a:lvl1pPr>
              <a:defRPr sz="2102"/>
            </a:lvl1pPr>
            <a:lvl2pPr>
              <a:defRPr sz="1802"/>
            </a:lvl2pPr>
            <a:lvl3pPr>
              <a:defRPr sz="150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8922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20" indent="0">
              <a:buNone/>
              <a:defRPr sz="1501" b="1"/>
            </a:lvl2pPr>
            <a:lvl3pPr marL="686440" indent="0">
              <a:buNone/>
              <a:defRPr sz="1351" b="1"/>
            </a:lvl3pPr>
            <a:lvl4pPr marL="1029660" indent="0">
              <a:buNone/>
              <a:defRPr sz="1201" b="1"/>
            </a:lvl4pPr>
            <a:lvl5pPr marL="1372880" indent="0">
              <a:buNone/>
              <a:defRPr sz="1201" b="1"/>
            </a:lvl5pPr>
            <a:lvl6pPr marL="1716100" indent="0">
              <a:buNone/>
              <a:defRPr sz="1201" b="1"/>
            </a:lvl6pPr>
            <a:lvl7pPr marL="2059320" indent="0">
              <a:buNone/>
              <a:defRPr sz="1201" b="1"/>
            </a:lvl7pPr>
            <a:lvl8pPr marL="2402540" indent="0">
              <a:buNone/>
              <a:defRPr sz="1201" b="1"/>
            </a:lvl8pPr>
            <a:lvl9pPr marL="2745760" indent="0">
              <a:buNone/>
              <a:defRPr sz="120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1802"/>
            </a:lvl1pPr>
            <a:lvl2pPr>
              <a:defRPr sz="1501"/>
            </a:lvl2pPr>
            <a:lvl3pPr>
              <a:defRPr sz="1351"/>
            </a:lvl3pPr>
            <a:lvl4pPr>
              <a:defRPr sz="1201"/>
            </a:lvl4pPr>
            <a:lvl5pPr>
              <a:defRPr sz="1201"/>
            </a:lvl5pPr>
            <a:lvl6pPr>
              <a:defRPr sz="1201"/>
            </a:lvl6pPr>
            <a:lvl7pPr>
              <a:defRPr sz="1201"/>
            </a:lvl7pPr>
            <a:lvl8pPr>
              <a:defRPr sz="1201"/>
            </a:lvl8pPr>
            <a:lvl9pPr>
              <a:defRPr sz="12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6451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7904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48705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7410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2402"/>
            </a:lvl1pPr>
            <a:lvl2pPr marL="343220" indent="0">
              <a:buNone/>
              <a:defRPr sz="2102"/>
            </a:lvl2pPr>
            <a:lvl3pPr marL="686440" indent="0">
              <a:buNone/>
              <a:defRPr sz="1802"/>
            </a:lvl3pPr>
            <a:lvl4pPr marL="1029660" indent="0">
              <a:buNone/>
              <a:defRPr sz="1501"/>
            </a:lvl4pPr>
            <a:lvl5pPr marL="1372880" indent="0">
              <a:buNone/>
              <a:defRPr sz="1501"/>
            </a:lvl5pPr>
            <a:lvl6pPr marL="1716100" indent="0">
              <a:buNone/>
              <a:defRPr sz="1501"/>
            </a:lvl6pPr>
            <a:lvl7pPr marL="2059320" indent="0">
              <a:buNone/>
              <a:defRPr sz="1501"/>
            </a:lvl7pPr>
            <a:lvl8pPr marL="2402540" indent="0">
              <a:buNone/>
              <a:defRPr sz="1501"/>
            </a:lvl8pPr>
            <a:lvl9pPr marL="2745760" indent="0">
              <a:buNone/>
              <a:defRPr sz="1501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1"/>
            </a:lvl1pPr>
            <a:lvl2pPr marL="343220" indent="0">
              <a:buNone/>
              <a:defRPr sz="901"/>
            </a:lvl2pPr>
            <a:lvl3pPr marL="686440" indent="0">
              <a:buNone/>
              <a:defRPr sz="751"/>
            </a:lvl3pPr>
            <a:lvl4pPr marL="1029660" indent="0">
              <a:buNone/>
              <a:defRPr sz="676"/>
            </a:lvl4pPr>
            <a:lvl5pPr marL="1372880" indent="0">
              <a:buNone/>
              <a:defRPr sz="676"/>
            </a:lvl5pPr>
            <a:lvl6pPr marL="1716100" indent="0">
              <a:buNone/>
              <a:defRPr sz="676"/>
            </a:lvl6pPr>
            <a:lvl7pPr marL="2059320" indent="0">
              <a:buNone/>
              <a:defRPr sz="676"/>
            </a:lvl7pPr>
            <a:lvl8pPr marL="2402540" indent="0">
              <a:buNone/>
              <a:defRPr sz="676"/>
            </a:lvl8pPr>
            <a:lvl9pPr marL="2745760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8551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8119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1" y="0"/>
            <a:ext cx="2105025" cy="470970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4" y="0"/>
            <a:ext cx="6167437" cy="47097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3001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15179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5513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3416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 userDrawn="1">
            <p:custDataLst>
              <p:tags r:id="rId2"/>
            </p:custDataLst>
            <p:extLst/>
          </p:nvPr>
        </p:nvGraphicFramePr>
        <p:xfrm>
          <a:off x="1621" y="1216"/>
          <a:ext cx="1619" cy="1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5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1" y="1216"/>
                        <a:ext cx="1619" cy="1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63029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689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2" y="27967"/>
            <a:ext cx="301290" cy="9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613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795" y="381804"/>
            <a:ext cx="2460610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89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689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795" y="502181"/>
            <a:ext cx="2164054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89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689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50718" y="3777075"/>
            <a:ext cx="5036085" cy="1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072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50718" y="3982183"/>
            <a:ext cx="5036085" cy="1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072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" y="0"/>
            <a:ext cx="9140760" cy="51482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79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60" y="4935475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50718" y="2384203"/>
            <a:ext cx="5036084" cy="377183"/>
          </a:xfrm>
          <a:prstGeom prst="rect">
            <a:avLst/>
          </a:prstGeom>
        </p:spPr>
        <p:txBody>
          <a:bodyPr/>
          <a:lstStyle>
            <a:lvl1pPr>
              <a:defRPr sz="2451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0718" y="2962014"/>
            <a:ext cx="5036084" cy="165018"/>
          </a:xfrm>
        </p:spPr>
        <p:txBody>
          <a:bodyPr>
            <a:spAutoFit/>
          </a:bodyPr>
          <a:lstStyle>
            <a:lvl1pPr>
              <a:defRPr sz="1072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136" y="3466627"/>
            <a:ext cx="5850864" cy="168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9" y="145912"/>
            <a:ext cx="9127802" cy="141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0740" y="207283"/>
            <a:ext cx="1534382" cy="82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1239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719602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766" smtClean="0">
                <a:solidFill>
                  <a:srgbClr val="000000"/>
                </a:solidFill>
              </a:rPr>
              <a:pPr/>
              <a:t>‹#›</a:t>
            </a:fld>
            <a:endParaRPr lang="en-US" sz="766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6" y="253097"/>
            <a:ext cx="6817285" cy="22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87931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t>‹#›</a:t>
            </a:fld>
            <a:endParaRPr lang="en-US" sz="700" dirty="0">
              <a:latin typeface="Arial"/>
              <a:ea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5"/>
          </p:nvPr>
        </p:nvSpPr>
        <p:spPr bwMode="auto"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/>
                <a:cs typeface="Arial"/>
              </a:defRPr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9954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2887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картин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7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/>
              <a:t>Место для указания источников и сносок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 bwMode="auto"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DF24603-9A1B-F342-92E0-89DE32840F75}" type="slidenum">
              <a:rPr lang="en-US" sz="700">
                <a:latin typeface="Arial"/>
                <a:ea typeface="Arial"/>
                <a:cs typeface="Arial"/>
              </a:rPr>
              <a:t>‹#›</a:t>
            </a:fld>
            <a:endParaRPr lang="en-US" sz="700">
              <a:latin typeface="Arial"/>
              <a:ea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50" y="431799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</a:t>
            </a:r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/>
              <a:buNone/>
              <a:defRPr sz="1200">
                <a:solidFill>
                  <a:srgbClr val="333333"/>
                </a:solidFill>
                <a:latin typeface="Arial"/>
                <a:ea typeface="Arial"/>
                <a:cs typeface="Arial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ru-RU" sz="1200">
                <a:solidFill>
                  <a:srgbClr val="333333"/>
                </a:solidFill>
                <a:latin typeface="Arial"/>
                <a:ea typeface="Arial"/>
                <a:cs typeface="Arial"/>
              </a:rPr>
              <a:t>Текст</a:t>
            </a:r>
            <a:endParaRPr/>
          </a:p>
        </p:txBody>
      </p:sp>
      <p:sp>
        <p:nvSpPr>
          <p:cNvPr id="8" name="Рисунок 2"/>
          <p:cNvSpPr>
            <a:spLocks noGrp="1"/>
          </p:cNvSpPr>
          <p:nvPr>
            <p:ph type="pic" sz="quarter" idx="15"/>
          </p:nvPr>
        </p:nvSpPr>
        <p:spPr bwMode="auto"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2756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45397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1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817" y="381804"/>
            <a:ext cx="214000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2" y="502191"/>
            <a:ext cx="189955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8" y="15"/>
            <a:ext cx="9140760" cy="5149479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3"/>
              <a:ext cx="322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КОНФИДЕНЦИАЛЬНАЯ ИНФОРМАЦИЯ, СОБСТВЕННОСТЬ McKINSEY &amp; COMPANY</a:t>
              </a:r>
            </a:p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613" dirty="0">
                <a:solidFill>
                  <a:srgbClr val="000000"/>
                </a:solidFill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8" y="4935491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7" y="2378970"/>
            <a:ext cx="5036083" cy="387680"/>
          </a:xfrm>
          <a:prstGeom prst="rect">
            <a:avLst/>
          </a:prstGeom>
        </p:spPr>
        <p:txBody>
          <a:bodyPr/>
          <a:lstStyle>
            <a:lvl1pPr>
              <a:defRPr sz="2519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7" y="2962015"/>
            <a:ext cx="5036083" cy="167645"/>
          </a:xfrm>
        </p:spPr>
        <p:txBody>
          <a:bodyPr>
            <a:spAutoFit/>
          </a:bodyPr>
          <a:lstStyle>
            <a:lvl1pPr>
              <a:defRPr sz="1089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04150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5" y="223393"/>
            <a:ext cx="8016870" cy="2305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1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7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700" b="1" i="0" u="none" strike="noStrike" cap="none" spc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/>
              </a:rPr>
              <a:t>Тема презентации</a:t>
            </a:r>
            <a:endParaRPr lang="en-US" sz="2700" b="1" i="0" u="none" strike="noStrike" cap="none" spc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>
                <a:latin typeface="Arial"/>
                <a:cs typeface="Arial"/>
              </a:rPr>
              <a:t>Наименование мероприятия </a:t>
            </a:r>
            <a:r>
              <a:rPr lang="en-US">
                <a:latin typeface="Arial"/>
                <a:cs typeface="Arial"/>
              </a:rPr>
              <a:t>/</a:t>
            </a:r>
            <a:r>
              <a:rPr lang="ru-RU">
                <a:latin typeface="Arial"/>
                <a:cs typeface="Arial"/>
              </a:rPr>
              <a:t> название площадки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ФИО</a:t>
            </a:r>
            <a:endParaRPr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solidFill>
                  <a:srgbClr val="333333"/>
                </a:solidFill>
                <a:latin typeface="Arial"/>
                <a:ea typeface="Rosatom Light"/>
                <a:cs typeface="Arial"/>
              </a:rPr>
              <a:t>Должность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5720159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3" y="4790428"/>
            <a:ext cx="627062" cy="283631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0490" y="2574131"/>
            <a:ext cx="2522566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629807" y="1225734"/>
            <a:ext cx="2522566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5"/>
          </p:nvPr>
        </p:nvSpPr>
        <p:spPr>
          <a:xfrm>
            <a:off x="6306266" y="1225734"/>
            <a:ext cx="2522284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7" name="Объект 2"/>
          <p:cNvSpPr>
            <a:spLocks noGrp="1"/>
          </p:cNvSpPr>
          <p:nvPr>
            <p:ph idx="16"/>
          </p:nvPr>
        </p:nvSpPr>
        <p:spPr>
          <a:xfrm>
            <a:off x="6306266" y="2574131"/>
            <a:ext cx="2522284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798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262642"/>
            <a:ext cx="745397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81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3" y="27968"/>
            <a:ext cx="301290" cy="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613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817" y="381804"/>
            <a:ext cx="214000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2" y="502191"/>
            <a:ext cx="1899559" cy="10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81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681" dirty="0" smtClean="0">
              <a:solidFill>
                <a:srgbClr val="000000"/>
              </a:solidFill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8" y="15"/>
            <a:ext cx="9140760" cy="5149479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622615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89" dirty="0" smtClean="0">
                  <a:solidFill>
                    <a:srgbClr val="000000"/>
                  </a:solidFill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3"/>
              <a:ext cx="322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КОНФИДЕНЦИАЛЬНАЯ ИНФОРМАЦИЯ, СОБСТВЕННОСТЬ McKINSEY &amp; COMPANY</a:t>
              </a:r>
            </a:p>
            <a:p>
              <a:pPr defTabSz="62769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613" dirty="0" smtClean="0">
                  <a:solidFill>
                    <a:srgbClr val="000000"/>
                  </a:solidFill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613" dirty="0">
                <a:solidFill>
                  <a:srgbClr val="000000"/>
                </a:solidFill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endParaRPr lang="ru-RU" sz="1226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78" y="4935491"/>
            <a:ext cx="1670055" cy="14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7" y="2378970"/>
            <a:ext cx="5036083" cy="387680"/>
          </a:xfrm>
          <a:prstGeom prst="rect">
            <a:avLst/>
          </a:prstGeom>
        </p:spPr>
        <p:txBody>
          <a:bodyPr/>
          <a:lstStyle>
            <a:lvl1pPr>
              <a:defRPr sz="2519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7" y="2962015"/>
            <a:ext cx="5036083" cy="167645"/>
          </a:xfrm>
        </p:spPr>
        <p:txBody>
          <a:bodyPr>
            <a:spAutoFit/>
          </a:bodyPr>
          <a:lstStyle>
            <a:lvl1pPr>
              <a:defRPr sz="1089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215956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5" y="223393"/>
            <a:ext cx="8016870" cy="23051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937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77" y="4840838"/>
            <a:ext cx="627062" cy="283631"/>
          </a:xfrm>
          <a:prstGeom prst="rect">
            <a:avLst/>
          </a:prstGeom>
          <a:ln/>
        </p:spPr>
        <p:txBody>
          <a:bodyPr lIns="104730" tIns="52367" rIns="104730" bIns="52367"/>
          <a:lstStyle>
            <a:lvl1pPr>
              <a:defRPr/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fld id="{F96B1FF1-CCDF-4618-AA96-E8A119FBE8B6}" type="slidenum">
              <a:rPr lang="ru-RU" sz="1226" smtClean="0">
                <a:solidFill>
                  <a:srgbClr val="003274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26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458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32447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71681"/>
            <a:ext cx="2133600" cy="274097"/>
          </a:xfrm>
          <a:prstGeom prst="rect">
            <a:avLst/>
          </a:prstGeom>
        </p:spPr>
        <p:txBody>
          <a:bodyPr lIns="91413" tIns="45707" rIns="91413" bIns="45707"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29808" y="4780444"/>
            <a:ext cx="5361139" cy="1225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94570" y="4657870"/>
            <a:ext cx="1734264" cy="253912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2429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3" y="4790428"/>
            <a:ext cx="627062" cy="283631"/>
          </a:xfrm>
          <a:prstGeom prst="rect">
            <a:avLst/>
          </a:prstGeom>
        </p:spPr>
        <p:txBody>
          <a:bodyPr/>
          <a:lstStyle/>
          <a:p>
            <a:fld id="{FC3F8BEE-CD74-4E49-9991-6A4EEEAC08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0490" y="2574131"/>
            <a:ext cx="2522566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/>
          </p:nvPr>
        </p:nvSpPr>
        <p:spPr>
          <a:xfrm>
            <a:off x="629807" y="1225734"/>
            <a:ext cx="2522566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5"/>
          </p:nvPr>
        </p:nvSpPr>
        <p:spPr>
          <a:xfrm>
            <a:off x="6306266" y="1225734"/>
            <a:ext cx="2522284" cy="110236"/>
          </a:xfrm>
        </p:spPr>
        <p:txBody>
          <a:bodyPr/>
          <a:lstStyle>
            <a:lvl1pPr marL="0" indent="0" algn="l">
              <a:spcBef>
                <a:spcPts val="0"/>
              </a:spcBef>
              <a:defRPr sz="716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defRPr/>
            </a:lvl2pPr>
            <a:lvl3pPr marL="0" indent="0">
              <a:spcBef>
                <a:spcPts val="0"/>
              </a:spcBef>
              <a:defRPr/>
            </a:lvl3pPr>
            <a:lvl4pPr marL="0" indent="0">
              <a:spcBef>
                <a:spcPts val="0"/>
              </a:spcBef>
              <a:defRPr/>
            </a:lvl4pPr>
            <a:lvl5pPr marL="0" indent="0">
              <a:spcBef>
                <a:spcPts val="0"/>
              </a:spcBef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7" name="Объект 2"/>
          <p:cNvSpPr>
            <a:spLocks noGrp="1"/>
          </p:cNvSpPr>
          <p:nvPr>
            <p:ph idx="16"/>
          </p:nvPr>
        </p:nvSpPr>
        <p:spPr>
          <a:xfrm>
            <a:off x="6306266" y="2574131"/>
            <a:ext cx="2522284" cy="655957"/>
          </a:xfrm>
        </p:spPr>
        <p:txBody>
          <a:bodyPr/>
          <a:lstStyle>
            <a:lvl1pPr>
              <a:spcAft>
                <a:spcPts val="390"/>
              </a:spcAft>
              <a:defRPr sz="716"/>
            </a:lvl1pPr>
            <a:lvl2pPr marL="117028" indent="-117028">
              <a:spcAft>
                <a:spcPts val="390"/>
              </a:spcAft>
              <a:buFont typeface="Wingdings" panose="05000000000000000000" pitchFamily="2" charset="2"/>
              <a:buChar char="ü"/>
              <a:defRPr sz="716"/>
            </a:lvl2pPr>
            <a:lvl3pPr>
              <a:defRPr sz="716"/>
            </a:lvl3pPr>
            <a:lvl4pPr>
              <a:defRPr sz="716"/>
            </a:lvl4pPr>
            <a:lvl5pPr>
              <a:defRPr sz="716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464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9484581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590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918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4.xml"/><Relationship Id="rId7" Type="http://schemas.openxmlformats.org/officeDocument/2006/relationships/vmlDrawing" Target="../drawings/vmlDrawing2.v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35.xml"/><Relationship Id="rId9" Type="http://schemas.openxmlformats.org/officeDocument/2006/relationships/oleObject" Target="../embeddings/oleObject2.bin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50.xml"/><Relationship Id="rId7" Type="http://schemas.openxmlformats.org/officeDocument/2006/relationships/vmlDrawing" Target="../drawings/vmlDrawing3.v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51.xml"/><Relationship Id="rId9" Type="http://schemas.openxmlformats.org/officeDocument/2006/relationships/oleObject" Target="../embeddings/oleObject2.bin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5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ags" Target="../tags/tag4.xml"/><Relationship Id="rId5" Type="http://schemas.openxmlformats.org/officeDocument/2006/relationships/vmlDrawing" Target="../drawings/vmlDrawing4.vml"/><Relationship Id="rId10" Type="http://schemas.openxmlformats.org/officeDocument/2006/relationships/image" Target="../media/image14.png"/><Relationship Id="rId4" Type="http://schemas.openxmlformats.org/officeDocument/2006/relationships/theme" Target="../theme/theme13.xml"/><Relationship Id="rId9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8.xml"/><Relationship Id="rId7" Type="http://schemas.openxmlformats.org/officeDocument/2006/relationships/vmlDrawing" Target="../drawings/vmlDrawing6.v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59.xml"/><Relationship Id="rId9" Type="http://schemas.openxmlformats.org/officeDocument/2006/relationships/oleObject" Target="../embeddings/oleObject2.bin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slideLayout" Target="../slideLayouts/slideLayout63.xml"/><Relationship Id="rId7" Type="http://schemas.openxmlformats.org/officeDocument/2006/relationships/vmlDrawing" Target="../drawings/vmlDrawing7.v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64.xml"/><Relationship Id="rId9" Type="http://schemas.openxmlformats.org/officeDocument/2006/relationships/oleObject" Target="../embeddings/oleObject5.bin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6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1.jp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heme" Target="../theme/theme22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oleObject" Target="../embeddings/oleObject6.bin"/><Relationship Id="rId5" Type="http://schemas.openxmlformats.org/officeDocument/2006/relationships/tags" Target="../tags/tag8.xml"/><Relationship Id="rId4" Type="http://schemas.openxmlformats.org/officeDocument/2006/relationships/vmlDrawing" Target="../drawings/vmlDrawing8.vml"/><Relationship Id="rId9" Type="http://schemas.openxmlformats.org/officeDocument/2006/relationships/image" Target="../media/image25.png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theme" Target="../theme/theme23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6.png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8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slideLayout" Target="../slideLayouts/slideLayout89.xml"/><Relationship Id="rId7" Type="http://schemas.openxmlformats.org/officeDocument/2006/relationships/tags" Target="../tags/tag10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vmlDrawing" Target="../drawings/vmlDrawing10.vml"/><Relationship Id="rId5" Type="http://schemas.openxmlformats.org/officeDocument/2006/relationships/theme" Target="../theme/theme25.xml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10.emf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1.vml"/><Relationship Id="rId3" Type="http://schemas.openxmlformats.org/officeDocument/2006/relationships/slideLayout" Target="../slideLayouts/slideLayout93.xml"/><Relationship Id="rId7" Type="http://schemas.openxmlformats.org/officeDocument/2006/relationships/theme" Target="../theme/theme26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10.emf"/><Relationship Id="rId5" Type="http://schemas.openxmlformats.org/officeDocument/2006/relationships/slideLayout" Target="../slideLayouts/slideLayout95.xml"/><Relationship Id="rId10" Type="http://schemas.openxmlformats.org/officeDocument/2006/relationships/oleObject" Target="../embeddings/oleObject8.bin"/><Relationship Id="rId4" Type="http://schemas.openxmlformats.org/officeDocument/2006/relationships/slideLayout" Target="../slideLayouts/slideLayout94.xml"/><Relationship Id="rId9" Type="http://schemas.openxmlformats.org/officeDocument/2006/relationships/tags" Target="../tags/tag11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theme" Target="../theme/theme27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2.vml"/><Relationship Id="rId3" Type="http://schemas.openxmlformats.org/officeDocument/2006/relationships/slideLayout" Target="../slideLayouts/slideLayout104.xml"/><Relationship Id="rId7" Type="http://schemas.openxmlformats.org/officeDocument/2006/relationships/theme" Target="../theme/theme2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image" Target="../media/image10.emf"/><Relationship Id="rId5" Type="http://schemas.openxmlformats.org/officeDocument/2006/relationships/slideLayout" Target="../slideLayouts/slideLayout106.xml"/><Relationship Id="rId10" Type="http://schemas.openxmlformats.org/officeDocument/2006/relationships/oleObject" Target="../embeddings/oleObject8.bin"/><Relationship Id="rId4" Type="http://schemas.openxmlformats.org/officeDocument/2006/relationships/slideLayout" Target="../slideLayouts/slideLayout105.xml"/><Relationship Id="rId9" Type="http://schemas.openxmlformats.org/officeDocument/2006/relationships/tags" Target="../tags/tag12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3.vml"/><Relationship Id="rId3" Type="http://schemas.openxmlformats.org/officeDocument/2006/relationships/slideLayout" Target="../slideLayouts/slideLayout110.xml"/><Relationship Id="rId7" Type="http://schemas.openxmlformats.org/officeDocument/2006/relationships/theme" Target="../theme/theme2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image" Target="../media/image10.emf"/><Relationship Id="rId5" Type="http://schemas.openxmlformats.org/officeDocument/2006/relationships/slideLayout" Target="../slideLayouts/slideLayout112.xml"/><Relationship Id="rId10" Type="http://schemas.openxmlformats.org/officeDocument/2006/relationships/oleObject" Target="../embeddings/oleObject9.bin"/><Relationship Id="rId4" Type="http://schemas.openxmlformats.org/officeDocument/2006/relationships/slideLayout" Target="../slideLayouts/slideLayout111.xml"/><Relationship Id="rId9" Type="http://schemas.openxmlformats.org/officeDocument/2006/relationships/tags" Target="../tags/tag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27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tags" Target="../tags/tag14.xml"/><Relationship Id="rId5" Type="http://schemas.openxmlformats.org/officeDocument/2006/relationships/vmlDrawing" Target="../drawings/vmlDrawing14.vml"/><Relationship Id="rId10" Type="http://schemas.openxmlformats.org/officeDocument/2006/relationships/image" Target="../media/image25.png"/><Relationship Id="rId4" Type="http://schemas.openxmlformats.org/officeDocument/2006/relationships/theme" Target="../theme/theme31.xml"/><Relationship Id="rId9" Type="http://schemas.openxmlformats.org/officeDocument/2006/relationships/image" Target="../media/image2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29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30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431800"/>
            <a:ext cx="816864" cy="10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318535" y="1485049"/>
            <a:ext cx="1508426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403474" y="3150068"/>
            <a:ext cx="1338508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9183" y="223393"/>
            <a:ext cx="7945099" cy="2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9182" y="20671"/>
            <a:ext cx="666849" cy="16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r>
              <a:rPr lang="ru-RU" sz="1089" dirty="0" smtClean="0">
                <a:solidFill>
                  <a:srgbClr val="808080"/>
                </a:solidFill>
              </a:rPr>
              <a:t>TRACKER</a:t>
            </a:r>
            <a:endParaRPr lang="ru-RU" sz="1089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9" y="710653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5121"/>
            <a:ext cx="872284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49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5"/>
            <a:ext cx="700257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75417" indent="-475417" defTabSz="698266" fontAlgn="base">
              <a:spcBef>
                <a:spcPct val="0"/>
              </a:spcBef>
              <a:spcAft>
                <a:spcPct val="0"/>
              </a:spcAft>
              <a:tabLst>
                <a:tab pos="477892" algn="l"/>
              </a:tabLst>
            </a:pPr>
            <a:r>
              <a:rPr lang="ru-RU" sz="749" dirty="0" smtClean="0">
                <a:solidFill>
                  <a:srgbClr val="000000"/>
                </a:solidFill>
              </a:rPr>
              <a:t>ИСТОЧНИК: источник</a:t>
            </a:r>
            <a:endParaRPr lang="ru-RU" sz="749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3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 smtClean="0">
                  <a:solidFill>
                    <a:srgbClr val="808080"/>
                  </a:solidFill>
                </a:rPr>
                <a:t>Unit of measure</a:t>
              </a:r>
              <a:endParaRPr lang="ru-RU" sz="1226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9" r:id="rId4"/>
    <p:sldLayoutId id="2147483860" r:id="rId5"/>
  </p:sldLayoutIdLst>
  <p:hf sldNum="0" hdr="0" ftr="0" dt="0"/>
  <p:txStyles>
    <p:titleStyle>
      <a:lvl1pPr algn="l" defTabSz="698266" rtl="0" eaLnBrk="1" fontAlgn="base" hangingPunct="1">
        <a:spcBef>
          <a:spcPct val="0"/>
        </a:spcBef>
        <a:spcAft>
          <a:spcPct val="0"/>
        </a:spcAft>
        <a:tabLst>
          <a:tab pos="278564" algn="l"/>
        </a:tabLst>
        <a:defRPr sz="149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2pPr>
      <a:lvl3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3pPr>
      <a:lvl4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4pPr>
      <a:lvl5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5pPr>
      <a:lvl6pPr marL="356553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6pPr>
      <a:lvl7pPr marL="713124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7pPr>
      <a:lvl8pPr marL="1069686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8pPr>
      <a:lvl9pPr marL="1426248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9pPr>
    </p:titleStyle>
    <p:bodyStyle>
      <a:lvl1pPr marL="0" indent="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51045" indent="-149807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56553" indent="-20428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79132" indent="-12133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3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13124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6968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48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782809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71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495932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9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1652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23304E7-F98D-46B0-87E0-874C0070AB71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44935"/>
            <a:ext cx="8424862" cy="386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72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763" y="79846"/>
            <a:ext cx="887412" cy="58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942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5pPr>
      <a:lvl6pPr marL="34322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6pPr>
      <a:lvl7pPr marL="68644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7pPr>
      <a:lvl8pPr marL="102966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8pPr>
      <a:lvl9pPr marL="137288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35858" indent="-135858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201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270525" indent="-133474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05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872351" indent="-201404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1652">
          <a:solidFill>
            <a:schemeClr val="tx1"/>
          </a:solidFill>
          <a:latin typeface="+mn-lt"/>
          <a:cs typeface="+mn-cs"/>
        </a:defRPr>
      </a:lvl3pPr>
      <a:lvl4pPr marL="1250132" indent="-171610" algn="l" rtl="0" eaLnBrk="0" fontAlgn="base" hangingPunct="0">
        <a:spcBef>
          <a:spcPct val="20000"/>
        </a:spcBef>
        <a:spcAft>
          <a:spcPct val="0"/>
        </a:spcAft>
        <a:buChar char="–"/>
        <a:defRPr sz="1501">
          <a:solidFill>
            <a:schemeClr val="tx1"/>
          </a:solidFill>
          <a:latin typeface="+mn-lt"/>
          <a:cs typeface="+mn-cs"/>
        </a:defRPr>
      </a:lvl4pPr>
      <a:lvl5pPr marL="1556408" indent="-171610" algn="l" rtl="0" eaLnBrk="0" fontAlgn="base" hangingPunct="0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5pPr>
      <a:lvl6pPr marL="189962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6pPr>
      <a:lvl7pPr marL="224284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7pPr>
      <a:lvl8pPr marL="258606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8pPr>
      <a:lvl9pPr marL="292928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318535" y="1485049"/>
            <a:ext cx="1508426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403474" y="3150068"/>
            <a:ext cx="1338508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9183" y="223393"/>
            <a:ext cx="7945099" cy="2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9182" y="20671"/>
            <a:ext cx="666849" cy="16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r>
              <a:rPr lang="ru-RU" sz="1089" dirty="0" smtClean="0">
                <a:solidFill>
                  <a:srgbClr val="808080"/>
                </a:solidFill>
              </a:rPr>
              <a:t>TRACKER</a:t>
            </a:r>
            <a:endParaRPr lang="ru-RU" sz="1089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9" y="710653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5121"/>
            <a:ext cx="872284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49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5"/>
            <a:ext cx="700257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75417" indent="-475417" defTabSz="698266" fontAlgn="base">
              <a:spcBef>
                <a:spcPct val="0"/>
              </a:spcBef>
              <a:spcAft>
                <a:spcPct val="0"/>
              </a:spcAft>
              <a:tabLst>
                <a:tab pos="477892" algn="l"/>
              </a:tabLst>
            </a:pPr>
            <a:r>
              <a:rPr lang="ru-RU" sz="749" dirty="0" smtClean="0">
                <a:solidFill>
                  <a:srgbClr val="000000"/>
                </a:solidFill>
              </a:rPr>
              <a:t>ИСТОЧНИК: источник</a:t>
            </a:r>
            <a:endParaRPr lang="ru-RU" sz="749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3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 smtClean="0">
                  <a:solidFill>
                    <a:srgbClr val="808080"/>
                  </a:solidFill>
                </a:rPr>
                <a:t>Unit of measure</a:t>
              </a:r>
              <a:endParaRPr lang="ru-RU" sz="1226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2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8" r:id="rId4"/>
    <p:sldLayoutId id="2147483879" r:id="rId5"/>
  </p:sldLayoutIdLst>
  <p:hf sldNum="0" hdr="0" ftr="0" dt="0"/>
  <p:txStyles>
    <p:titleStyle>
      <a:lvl1pPr algn="l" defTabSz="698266" rtl="0" eaLnBrk="1" fontAlgn="base" hangingPunct="1">
        <a:spcBef>
          <a:spcPct val="0"/>
        </a:spcBef>
        <a:spcAft>
          <a:spcPct val="0"/>
        </a:spcAft>
        <a:tabLst>
          <a:tab pos="278564" algn="l"/>
        </a:tabLst>
        <a:defRPr sz="149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2pPr>
      <a:lvl3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3pPr>
      <a:lvl4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4pPr>
      <a:lvl5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5pPr>
      <a:lvl6pPr marL="356553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6pPr>
      <a:lvl7pPr marL="713124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7pPr>
      <a:lvl8pPr marL="1069686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8pPr>
      <a:lvl9pPr marL="1426248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9pPr>
    </p:titleStyle>
    <p:bodyStyle>
      <a:lvl1pPr marL="0" indent="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51045" indent="-149807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56553" indent="-20428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79132" indent="-12133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3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13124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6968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48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782809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71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495932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9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5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268021" y="1486358"/>
            <a:ext cx="1609415" cy="7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1226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364201" y="3151383"/>
            <a:ext cx="1417055" cy="7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1226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7" y="253106"/>
            <a:ext cx="6817285" cy="22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7" y="20671"/>
            <a:ext cx="655629" cy="1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r>
              <a:rPr lang="ru-RU" sz="1072" dirty="0" smtClean="0">
                <a:solidFill>
                  <a:srgbClr val="808080"/>
                </a:solidFill>
              </a:rPr>
              <a:t>TRACKER</a:t>
            </a:r>
            <a:endParaRPr lang="ru-RU" sz="1072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1" y="710652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2556"/>
            <a:ext cx="8722840" cy="11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66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6"/>
            <a:ext cx="7002570" cy="11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66326" indent="-466326" defTabSz="684915" fontAlgn="base">
              <a:spcBef>
                <a:spcPct val="0"/>
              </a:spcBef>
              <a:spcAft>
                <a:spcPct val="0"/>
              </a:spcAft>
              <a:tabLst>
                <a:tab pos="468754" algn="l"/>
              </a:tabLst>
            </a:pPr>
            <a:r>
              <a:rPr lang="ru-RU" sz="766" dirty="0" smtClean="0">
                <a:solidFill>
                  <a:srgbClr val="000000"/>
                </a:solidFill>
              </a:rPr>
              <a:t>ИСТОЧНИК: источник</a:t>
            </a:r>
            <a:endParaRPr lang="ru-RU" sz="766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2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70038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70038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 smtClean="0">
                  <a:solidFill>
                    <a:srgbClr val="808080"/>
                  </a:solidFill>
                </a:rPr>
                <a:t>Unit of measure</a:t>
              </a:r>
              <a:endParaRPr lang="ru-RU" sz="1226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69947" tIns="69947" rIns="69947" bIns="69947" anchor="ctr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79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69947" tIns="69947" rIns="69947" bIns="69947" anchor="ctr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79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8323" y="31869"/>
            <a:ext cx="905490" cy="6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82" y="89333"/>
            <a:ext cx="1022738" cy="55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55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4915" rtl="0" eaLnBrk="1" fontAlgn="base" hangingPunct="1">
        <a:spcBef>
          <a:spcPct val="0"/>
        </a:spcBef>
        <a:spcAft>
          <a:spcPct val="0"/>
        </a:spcAft>
        <a:tabLst>
          <a:tab pos="273238" algn="l"/>
        </a:tabLst>
        <a:defRPr sz="1455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2pPr>
      <a:lvl3pPr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3pPr>
      <a:lvl4pPr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4pPr>
      <a:lvl5pPr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5pPr>
      <a:lvl6pPr marL="349740"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6pPr>
      <a:lvl7pPr marL="699491"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7pPr>
      <a:lvl8pPr marL="1049236"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8pPr>
      <a:lvl9pPr marL="1398976"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48156" indent="-146942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49740" indent="-200375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69971" indent="-119012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73581" indent="-9958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73581" indent="-9958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73581" indent="-9958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73581" indent="-9958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73581" indent="-9958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1pPr>
      <a:lvl2pPr marL="349740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2pPr>
      <a:lvl3pPr marL="699491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3pPr>
      <a:lvl4pPr marL="1049236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4pPr>
      <a:lvl5pPr marL="1398976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5pPr>
      <a:lvl6pPr marL="1748723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6pPr>
      <a:lvl7pPr marL="2098468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7pPr>
      <a:lvl8pPr marL="2448211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8pPr>
      <a:lvl9pPr marL="2797956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318535" y="1485049"/>
            <a:ext cx="1508426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403474" y="3150068"/>
            <a:ext cx="1338508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9183" y="223393"/>
            <a:ext cx="7945099" cy="2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9182" y="20671"/>
            <a:ext cx="666849" cy="16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r>
              <a:rPr lang="ru-RU" sz="1089" dirty="0" smtClean="0">
                <a:solidFill>
                  <a:srgbClr val="808080"/>
                </a:solidFill>
              </a:rPr>
              <a:t>TRACKER</a:t>
            </a:r>
            <a:endParaRPr lang="ru-RU" sz="1089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9" y="710653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5121"/>
            <a:ext cx="872284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49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5"/>
            <a:ext cx="700257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75417" indent="-475417" defTabSz="698266" fontAlgn="base">
              <a:spcBef>
                <a:spcPct val="0"/>
              </a:spcBef>
              <a:spcAft>
                <a:spcPct val="0"/>
              </a:spcAft>
              <a:tabLst>
                <a:tab pos="477892" algn="l"/>
              </a:tabLst>
            </a:pPr>
            <a:r>
              <a:rPr lang="ru-RU" sz="749" dirty="0" smtClean="0">
                <a:solidFill>
                  <a:srgbClr val="000000"/>
                </a:solidFill>
              </a:rPr>
              <a:t>ИСТОЧНИК: источник</a:t>
            </a:r>
            <a:endParaRPr lang="ru-RU" sz="749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3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 smtClean="0">
                  <a:solidFill>
                    <a:srgbClr val="808080"/>
                  </a:solidFill>
                </a:rPr>
                <a:t>Unit of measure</a:t>
              </a:r>
              <a:endParaRPr lang="ru-RU" sz="1226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1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9" r:id="rId4"/>
    <p:sldLayoutId id="2147483890" r:id="rId5"/>
  </p:sldLayoutIdLst>
  <p:hf sldNum="0" hdr="0" ftr="0" dt="0"/>
  <p:txStyles>
    <p:titleStyle>
      <a:lvl1pPr algn="l" defTabSz="698266" rtl="0" eaLnBrk="1" fontAlgn="base" hangingPunct="1">
        <a:spcBef>
          <a:spcPct val="0"/>
        </a:spcBef>
        <a:spcAft>
          <a:spcPct val="0"/>
        </a:spcAft>
        <a:tabLst>
          <a:tab pos="278564" algn="l"/>
        </a:tabLst>
        <a:defRPr sz="149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2pPr>
      <a:lvl3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3pPr>
      <a:lvl4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4pPr>
      <a:lvl5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5pPr>
      <a:lvl6pPr marL="356553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6pPr>
      <a:lvl7pPr marL="713124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7pPr>
      <a:lvl8pPr marL="1069686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8pPr>
      <a:lvl9pPr marL="1426248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9pPr>
    </p:titleStyle>
    <p:bodyStyle>
      <a:lvl1pPr marL="0" indent="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51045" indent="-149807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56553" indent="-20428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79132" indent="-12133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3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13124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6968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48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782809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71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495932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9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318535" y="1485049"/>
            <a:ext cx="1508426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403474" y="3150068"/>
            <a:ext cx="1338508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9183" y="223393"/>
            <a:ext cx="7945099" cy="2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9182" y="20671"/>
            <a:ext cx="666849" cy="16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r>
              <a:rPr lang="ru-RU" sz="1089" dirty="0" smtClean="0">
                <a:solidFill>
                  <a:srgbClr val="808080"/>
                </a:solidFill>
              </a:rPr>
              <a:t>TRACKER</a:t>
            </a:r>
            <a:endParaRPr lang="ru-RU" sz="1089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9" y="710653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5121"/>
            <a:ext cx="872284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49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5"/>
            <a:ext cx="700257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75417" indent="-475417" defTabSz="698266" fontAlgn="base">
              <a:spcBef>
                <a:spcPct val="0"/>
              </a:spcBef>
              <a:spcAft>
                <a:spcPct val="0"/>
              </a:spcAft>
              <a:tabLst>
                <a:tab pos="477892" algn="l"/>
              </a:tabLst>
            </a:pPr>
            <a:r>
              <a:rPr lang="ru-RU" sz="749" dirty="0" smtClean="0">
                <a:solidFill>
                  <a:srgbClr val="000000"/>
                </a:solidFill>
              </a:rPr>
              <a:t>ИСТОЧНИК: источник</a:t>
            </a:r>
            <a:endParaRPr lang="ru-RU" sz="749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3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 smtClean="0">
                  <a:solidFill>
                    <a:srgbClr val="808080"/>
                  </a:solidFill>
                </a:rPr>
                <a:t>Unit of measure</a:t>
              </a:r>
              <a:endParaRPr lang="ru-RU" sz="1226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6" r:id="rId4"/>
    <p:sldLayoutId id="2147483897" r:id="rId5"/>
  </p:sldLayoutIdLst>
  <p:hf sldNum="0" hdr="0" ftr="0" dt="0"/>
  <p:txStyles>
    <p:titleStyle>
      <a:lvl1pPr algn="l" defTabSz="698266" rtl="0" eaLnBrk="1" fontAlgn="base" hangingPunct="1">
        <a:spcBef>
          <a:spcPct val="0"/>
        </a:spcBef>
        <a:spcAft>
          <a:spcPct val="0"/>
        </a:spcAft>
        <a:tabLst>
          <a:tab pos="278564" algn="l"/>
        </a:tabLst>
        <a:defRPr sz="149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2pPr>
      <a:lvl3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3pPr>
      <a:lvl4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4pPr>
      <a:lvl5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5pPr>
      <a:lvl6pPr marL="356553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6pPr>
      <a:lvl7pPr marL="713124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7pPr>
      <a:lvl8pPr marL="1069686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8pPr>
      <a:lvl9pPr marL="1426248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9pPr>
    </p:titleStyle>
    <p:bodyStyle>
      <a:lvl1pPr marL="0" indent="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51045" indent="-149807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56553" indent="-20428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79132" indent="-12133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3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13124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6968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48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782809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71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495932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9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40377" y="361207"/>
            <a:ext cx="725904" cy="32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82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908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431800"/>
            <a:ext cx="816864" cy="10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021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7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9144000" cy="5152839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01" y="445886"/>
            <a:ext cx="1542358" cy="70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6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hf sldNum="0" hdr="0" ftr="0" dt="0"/>
  <p:txStyles>
    <p:titleStyle>
      <a:lvl1pPr algn="l" defTabSz="68579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9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9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47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8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9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8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98" algn="l" defTabSz="68579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1">
          <p15:clr>
            <a:srgbClr val="F26B43"/>
          </p15:clr>
        </p15:guide>
        <p15:guide id="2" pos="2883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1652" b="1">
                <a:solidFill>
                  <a:schemeClr val="hlink"/>
                </a:solidFill>
              </a:defRPr>
            </a:lvl1pPr>
          </a:lstStyle>
          <a:p>
            <a:pPr defTabSz="68644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68644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44935"/>
            <a:ext cx="8424862" cy="386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7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763" y="79846"/>
            <a:ext cx="887412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11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5pPr>
      <a:lvl6pPr marL="34322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6pPr>
      <a:lvl7pPr marL="68644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7pPr>
      <a:lvl8pPr marL="102966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8pPr>
      <a:lvl9pPr marL="137288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35858" indent="-135858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201">
          <a:solidFill>
            <a:schemeClr val="tx1"/>
          </a:solidFill>
          <a:latin typeface="+mn-lt"/>
          <a:ea typeface="+mn-ea"/>
          <a:cs typeface="+mn-cs"/>
        </a:defRPr>
      </a:lvl1pPr>
      <a:lvl2pPr marL="270525" indent="-133474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051">
          <a:solidFill>
            <a:schemeClr val="tx1"/>
          </a:solidFill>
          <a:latin typeface="+mn-lt"/>
          <a:cs typeface="+mn-cs"/>
        </a:defRPr>
      </a:lvl2pPr>
      <a:lvl3pPr marL="872351" indent="-201404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1652">
          <a:solidFill>
            <a:schemeClr val="tx1"/>
          </a:solidFill>
          <a:latin typeface="+mn-lt"/>
          <a:cs typeface="+mn-cs"/>
        </a:defRPr>
      </a:lvl3pPr>
      <a:lvl4pPr marL="1250132" indent="-171610" algn="l" rtl="0" eaLnBrk="0" fontAlgn="base" hangingPunct="0">
        <a:spcBef>
          <a:spcPct val="20000"/>
        </a:spcBef>
        <a:spcAft>
          <a:spcPct val="0"/>
        </a:spcAft>
        <a:buChar char="–"/>
        <a:defRPr sz="1501">
          <a:solidFill>
            <a:schemeClr val="tx1"/>
          </a:solidFill>
          <a:latin typeface="+mn-lt"/>
          <a:cs typeface="+mn-cs"/>
        </a:defRPr>
      </a:lvl4pPr>
      <a:lvl5pPr marL="1556408" indent="-171610" algn="l" rtl="0" eaLnBrk="0" fontAlgn="base" hangingPunct="0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5pPr>
      <a:lvl6pPr marL="189962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6pPr>
      <a:lvl7pPr marL="224284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7pPr>
      <a:lvl8pPr marL="258606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8pPr>
      <a:lvl9pPr marL="292928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268021" y="1486348"/>
            <a:ext cx="1609415" cy="7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60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1225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364201" y="3151373"/>
            <a:ext cx="1417055" cy="7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60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1225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55" y="1494383"/>
            <a:ext cx="4389768" cy="94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6" y="253097"/>
            <a:ext cx="6817285" cy="22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7" y="20671"/>
            <a:ext cx="655629" cy="1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072" dirty="0" smtClean="0">
                <a:solidFill>
                  <a:srgbClr val="808080"/>
                </a:solidFill>
                <a:latin typeface="Arial"/>
              </a:rPr>
              <a:t>TRACKER</a:t>
            </a:r>
            <a:endParaRPr lang="ru-RU" sz="1072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88" y="710653"/>
            <a:ext cx="8794113" cy="18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225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89" y="4702557"/>
            <a:ext cx="8722840" cy="11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766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8" y="4938515"/>
            <a:ext cx="7002570" cy="11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66893" indent="-466893" defTabSz="685749">
              <a:tabLst>
                <a:tab pos="469324" algn="l"/>
              </a:tabLst>
            </a:pPr>
            <a:r>
              <a:rPr lang="ru-RU" sz="766" dirty="0" smtClean="0">
                <a:solidFill>
                  <a:srgbClr val="000000"/>
                </a:solidFill>
                <a:latin typeface="Arial"/>
              </a:rPr>
              <a:t>ИСТОЧНИК: источник</a:t>
            </a:r>
            <a:endParaRPr lang="ru-RU" sz="766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55" y="809814"/>
            <a:ext cx="4350892" cy="442601"/>
            <a:chOff x="915" y="666"/>
            <a:chExt cx="2686" cy="364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666"/>
              <a:ext cx="2686" cy="36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379" b="1" dirty="0" smtClean="0">
                  <a:solidFill>
                    <a:srgbClr val="000000"/>
                  </a:solidFill>
                </a:rPr>
                <a:t>Title</a:t>
              </a:r>
            </a:p>
            <a:p>
              <a:r>
                <a:rPr lang="ru-RU" sz="1379" dirty="0" smtClean="0">
                  <a:solidFill>
                    <a:srgbClr val="808080"/>
                  </a:solidFill>
                </a:rPr>
                <a:t>Unit of measure</a:t>
              </a:r>
              <a:endParaRPr lang="ru-RU" sz="1379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70038" bIns="70038" anchor="ctr"/>
          <a:lstStyle/>
          <a:p>
            <a:pPr>
              <a:defRPr/>
            </a:pPr>
            <a:endParaRPr lang="ru-RU" sz="1379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2" y="677275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70038" bIns="70038" anchor="ctr"/>
          <a:lstStyle/>
          <a:p>
            <a:pPr>
              <a:defRPr/>
            </a:pPr>
            <a:endParaRPr lang="ru-RU" sz="1379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8323" y="31868"/>
            <a:ext cx="905490" cy="6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82" y="89333"/>
            <a:ext cx="1022737" cy="55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60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749" rtl="0" eaLnBrk="1" fontAlgn="base" hangingPunct="1">
        <a:spcBef>
          <a:spcPct val="0"/>
        </a:spcBef>
        <a:spcAft>
          <a:spcPct val="0"/>
        </a:spcAft>
        <a:tabLst>
          <a:tab pos="273570" algn="l"/>
        </a:tabLst>
        <a:defRPr sz="1455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85749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2pPr>
      <a:lvl3pPr algn="l" defTabSz="685749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3pPr>
      <a:lvl4pPr algn="l" defTabSz="685749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4pPr>
      <a:lvl5pPr algn="l" defTabSz="685749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5pPr>
      <a:lvl6pPr marL="350169" algn="l" defTabSz="685749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6pPr>
      <a:lvl7pPr marL="700339" algn="l" defTabSz="685749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7pPr>
      <a:lvl8pPr marL="1050508" algn="l" defTabSz="685749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8pPr>
      <a:lvl9pPr marL="1400678" algn="l" defTabSz="685749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749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5">
          <a:solidFill>
            <a:schemeClr val="tx1"/>
          </a:solidFill>
          <a:latin typeface="+mn-lt"/>
          <a:ea typeface="+mn-ea"/>
          <a:cs typeface="+mn-cs"/>
        </a:defRPr>
      </a:lvl1pPr>
      <a:lvl2pPr marL="148336" indent="-147120" algn="l" defTabSz="68574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5">
          <a:solidFill>
            <a:schemeClr val="tx1"/>
          </a:solidFill>
          <a:latin typeface="+mn-lt"/>
        </a:defRPr>
      </a:lvl2pPr>
      <a:lvl3pPr marL="350169" indent="-200618" algn="l" defTabSz="68574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5">
          <a:solidFill>
            <a:schemeClr val="tx1"/>
          </a:solidFill>
          <a:latin typeface="+mn-lt"/>
        </a:defRPr>
      </a:lvl3pPr>
      <a:lvl4pPr marL="470541" indent="-119155" algn="l" defTabSz="68574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5">
          <a:solidFill>
            <a:schemeClr val="tx1"/>
          </a:solidFill>
          <a:latin typeface="+mn-lt"/>
        </a:defRPr>
      </a:lvl4pPr>
      <a:lvl5pPr marL="574278" indent="-99701" algn="l" defTabSz="68574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5">
          <a:solidFill>
            <a:schemeClr val="tx1"/>
          </a:solidFill>
          <a:latin typeface="+mn-lt"/>
        </a:defRPr>
      </a:lvl5pPr>
      <a:lvl6pPr marL="574278" indent="-99701" algn="l" defTabSz="68574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5">
          <a:solidFill>
            <a:schemeClr val="tx1"/>
          </a:solidFill>
          <a:latin typeface="+mn-lt"/>
        </a:defRPr>
      </a:lvl6pPr>
      <a:lvl7pPr marL="574278" indent="-99701" algn="l" defTabSz="68574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5">
          <a:solidFill>
            <a:schemeClr val="tx1"/>
          </a:solidFill>
          <a:latin typeface="+mn-lt"/>
        </a:defRPr>
      </a:lvl7pPr>
      <a:lvl8pPr marL="574278" indent="-99701" algn="l" defTabSz="68574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5">
          <a:solidFill>
            <a:schemeClr val="tx1"/>
          </a:solidFill>
          <a:latin typeface="+mn-lt"/>
        </a:defRPr>
      </a:lvl8pPr>
      <a:lvl9pPr marL="574278" indent="-99701" algn="l" defTabSz="68574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00339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1pPr>
      <a:lvl2pPr marL="350169" algn="l" defTabSz="700339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2pPr>
      <a:lvl3pPr marL="700339" algn="l" defTabSz="700339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3pPr>
      <a:lvl4pPr marL="1050508" algn="l" defTabSz="700339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4pPr>
      <a:lvl5pPr marL="1400678" algn="l" defTabSz="700339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5pPr>
      <a:lvl6pPr marL="1750847" algn="l" defTabSz="700339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6pPr>
      <a:lvl7pPr marL="2101017" algn="l" defTabSz="700339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7pPr>
      <a:lvl8pPr marL="2451186" algn="l" defTabSz="700339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8pPr>
      <a:lvl9pPr marL="2801356" algn="l" defTabSz="700339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040377" y="361207"/>
            <a:ext cx="725904" cy="329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431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</p:sldLayoutIdLst>
  <p:hf sldNum="0"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040377" y="361207"/>
            <a:ext cx="725904" cy="329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219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hf sldNum="0"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318535" y="1485049"/>
            <a:ext cx="1508426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403474" y="3150068"/>
            <a:ext cx="1338508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9183" y="223393"/>
            <a:ext cx="7945099" cy="2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9182" y="20671"/>
            <a:ext cx="666849" cy="16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r>
              <a:rPr lang="ru-RU" sz="1089" dirty="0" smtClean="0">
                <a:solidFill>
                  <a:srgbClr val="808080"/>
                </a:solidFill>
              </a:rPr>
              <a:t>TRACKER</a:t>
            </a:r>
            <a:endParaRPr lang="ru-RU" sz="1089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9" y="710653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5121"/>
            <a:ext cx="872284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49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5"/>
            <a:ext cx="700257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75417" indent="-475417" defTabSz="698266" fontAlgn="base">
              <a:spcBef>
                <a:spcPct val="0"/>
              </a:spcBef>
              <a:spcAft>
                <a:spcPct val="0"/>
              </a:spcAft>
              <a:tabLst>
                <a:tab pos="477892" algn="l"/>
              </a:tabLst>
            </a:pPr>
            <a:r>
              <a:rPr lang="ru-RU" sz="749" dirty="0" smtClean="0">
                <a:solidFill>
                  <a:srgbClr val="000000"/>
                </a:solidFill>
              </a:rPr>
              <a:t>ИСТОЧНИК: источник</a:t>
            </a:r>
            <a:endParaRPr lang="ru-RU" sz="749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3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 smtClean="0">
                  <a:solidFill>
                    <a:srgbClr val="808080"/>
                  </a:solidFill>
                </a:rPr>
                <a:t>Unit of measure</a:t>
              </a:r>
              <a:endParaRPr lang="ru-RU" sz="1226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4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7" r:id="rId4"/>
  </p:sldLayoutIdLst>
  <p:hf hdr="0" dt="0"/>
  <p:txStyles>
    <p:titleStyle>
      <a:lvl1pPr algn="l" defTabSz="698266" rtl="0" eaLnBrk="1" fontAlgn="base" hangingPunct="1">
        <a:spcBef>
          <a:spcPct val="0"/>
        </a:spcBef>
        <a:spcAft>
          <a:spcPct val="0"/>
        </a:spcAft>
        <a:tabLst>
          <a:tab pos="278564" algn="l"/>
        </a:tabLst>
        <a:defRPr sz="149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2pPr>
      <a:lvl3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3pPr>
      <a:lvl4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4pPr>
      <a:lvl5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5pPr>
      <a:lvl6pPr marL="356553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6pPr>
      <a:lvl7pPr marL="713124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7pPr>
      <a:lvl8pPr marL="1069686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8pPr>
      <a:lvl9pPr marL="1426248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9pPr>
    </p:titleStyle>
    <p:bodyStyle>
      <a:lvl1pPr marL="0" indent="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51045" indent="-149807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56553" indent="-20428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79132" indent="-12133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3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13124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6968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48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782809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71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495932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9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318535" y="1485049"/>
            <a:ext cx="1508426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403474" y="3150068"/>
            <a:ext cx="1338508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9183" y="223393"/>
            <a:ext cx="7945099" cy="2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9182" y="20671"/>
            <a:ext cx="666849" cy="16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r>
              <a:rPr lang="ru-RU" sz="1089" dirty="0" smtClean="0">
                <a:solidFill>
                  <a:srgbClr val="808080"/>
                </a:solidFill>
              </a:rPr>
              <a:t>TRACKER</a:t>
            </a:r>
            <a:endParaRPr lang="ru-RU" sz="1089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9" y="710653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5121"/>
            <a:ext cx="872284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49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5"/>
            <a:ext cx="700257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75417" indent="-475417" defTabSz="698266" fontAlgn="base">
              <a:spcBef>
                <a:spcPct val="0"/>
              </a:spcBef>
              <a:spcAft>
                <a:spcPct val="0"/>
              </a:spcAft>
              <a:tabLst>
                <a:tab pos="477892" algn="l"/>
              </a:tabLst>
            </a:pPr>
            <a:r>
              <a:rPr lang="ru-RU" sz="749" dirty="0" smtClean="0">
                <a:solidFill>
                  <a:srgbClr val="000000"/>
                </a:solidFill>
              </a:rPr>
              <a:t>ИСТОЧНИК: источник</a:t>
            </a:r>
            <a:endParaRPr lang="ru-RU" sz="749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3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 smtClean="0">
                  <a:solidFill>
                    <a:srgbClr val="808080"/>
                  </a:solidFill>
                </a:rPr>
                <a:t>Unit of measure</a:t>
              </a:r>
              <a:endParaRPr lang="ru-RU" sz="1226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1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4" r:id="rId5"/>
    <p:sldLayoutId id="2147483945" r:id="rId6"/>
  </p:sldLayoutIdLst>
  <p:hf hdr="0" dt="0"/>
  <p:txStyles>
    <p:titleStyle>
      <a:lvl1pPr algn="l" defTabSz="698266" rtl="0" eaLnBrk="1" fontAlgn="base" hangingPunct="1">
        <a:spcBef>
          <a:spcPct val="0"/>
        </a:spcBef>
        <a:spcAft>
          <a:spcPct val="0"/>
        </a:spcAft>
        <a:tabLst>
          <a:tab pos="278564" algn="l"/>
        </a:tabLst>
        <a:defRPr sz="149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2pPr>
      <a:lvl3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3pPr>
      <a:lvl4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4pPr>
      <a:lvl5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5pPr>
      <a:lvl6pPr marL="356553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6pPr>
      <a:lvl7pPr marL="713124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7pPr>
      <a:lvl8pPr marL="1069686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8pPr>
      <a:lvl9pPr marL="1426248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9pPr>
    </p:titleStyle>
    <p:bodyStyle>
      <a:lvl1pPr marL="0" indent="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51045" indent="-149807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56553" indent="-20428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79132" indent="-12133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3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13124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6968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48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782809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71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495932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9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9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1" r:id="rId4"/>
    <p:sldLayoutId id="214748395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318535" y="1485049"/>
            <a:ext cx="1508426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403474" y="3150068"/>
            <a:ext cx="1338508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9183" y="223393"/>
            <a:ext cx="7945099" cy="2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9182" y="20671"/>
            <a:ext cx="666849" cy="16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r>
              <a:rPr lang="ru-RU" sz="1089" dirty="0" smtClean="0">
                <a:solidFill>
                  <a:srgbClr val="808080"/>
                </a:solidFill>
              </a:rPr>
              <a:t>TRACKER</a:t>
            </a:r>
            <a:endParaRPr lang="ru-RU" sz="1089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9" y="710653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5121"/>
            <a:ext cx="872284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49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5"/>
            <a:ext cx="700257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75417" indent="-475417" defTabSz="698266" fontAlgn="base">
              <a:spcBef>
                <a:spcPct val="0"/>
              </a:spcBef>
              <a:spcAft>
                <a:spcPct val="0"/>
              </a:spcAft>
              <a:tabLst>
                <a:tab pos="477892" algn="l"/>
              </a:tabLst>
            </a:pPr>
            <a:r>
              <a:rPr lang="ru-RU" sz="749" dirty="0" smtClean="0">
                <a:solidFill>
                  <a:srgbClr val="000000"/>
                </a:solidFill>
              </a:rPr>
              <a:t>ИСТОЧНИК: источник</a:t>
            </a:r>
            <a:endParaRPr lang="ru-RU" sz="749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3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 smtClean="0">
                  <a:solidFill>
                    <a:srgbClr val="808080"/>
                  </a:solidFill>
                </a:rPr>
                <a:t>Unit of measure</a:t>
              </a:r>
              <a:endParaRPr lang="ru-RU" sz="1226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1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9" r:id="rId5"/>
    <p:sldLayoutId id="2147483960" r:id="rId6"/>
  </p:sldLayoutIdLst>
  <p:hf hdr="0" dt="0"/>
  <p:txStyles>
    <p:titleStyle>
      <a:lvl1pPr algn="l" defTabSz="698266" rtl="0" eaLnBrk="1" fontAlgn="base" hangingPunct="1">
        <a:spcBef>
          <a:spcPct val="0"/>
        </a:spcBef>
        <a:spcAft>
          <a:spcPct val="0"/>
        </a:spcAft>
        <a:tabLst>
          <a:tab pos="278564" algn="l"/>
        </a:tabLst>
        <a:defRPr sz="149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2pPr>
      <a:lvl3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3pPr>
      <a:lvl4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4pPr>
      <a:lvl5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5pPr>
      <a:lvl6pPr marL="356553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6pPr>
      <a:lvl7pPr marL="713124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7pPr>
      <a:lvl8pPr marL="1069686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8pPr>
      <a:lvl9pPr marL="1426248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9pPr>
    </p:titleStyle>
    <p:bodyStyle>
      <a:lvl1pPr marL="0" indent="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51045" indent="-149807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56553" indent="-20428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79132" indent="-12133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3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13124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6968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48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782809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71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495932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9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318535" y="1485049"/>
            <a:ext cx="1508426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403474" y="3150068"/>
            <a:ext cx="1338508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9183" y="223393"/>
            <a:ext cx="7945099" cy="2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9182" y="20671"/>
            <a:ext cx="666849" cy="16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r>
              <a:rPr lang="ru-RU" sz="1089" dirty="0" smtClean="0">
                <a:solidFill>
                  <a:srgbClr val="808080"/>
                </a:solidFill>
              </a:rPr>
              <a:t>TRACKER</a:t>
            </a:r>
            <a:endParaRPr lang="ru-RU" sz="1089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9" y="710653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5121"/>
            <a:ext cx="872284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49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5"/>
            <a:ext cx="700257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75417" indent="-475417" defTabSz="698266" fontAlgn="base">
              <a:spcBef>
                <a:spcPct val="0"/>
              </a:spcBef>
              <a:spcAft>
                <a:spcPct val="0"/>
              </a:spcAft>
              <a:tabLst>
                <a:tab pos="477892" algn="l"/>
              </a:tabLst>
            </a:pPr>
            <a:r>
              <a:rPr lang="ru-RU" sz="749" dirty="0" smtClean="0">
                <a:solidFill>
                  <a:srgbClr val="000000"/>
                </a:solidFill>
              </a:rPr>
              <a:t>ИСТОЧНИК: источник</a:t>
            </a:r>
            <a:endParaRPr lang="ru-RU" sz="749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3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 smtClean="0">
                  <a:solidFill>
                    <a:srgbClr val="808080"/>
                  </a:solidFill>
                </a:rPr>
                <a:t>Unit of measure</a:t>
              </a:r>
              <a:endParaRPr lang="ru-RU" sz="1226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7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7" r:id="rId5"/>
    <p:sldLayoutId id="2147483968" r:id="rId6"/>
  </p:sldLayoutIdLst>
  <p:hf hdr="0" dt="0"/>
  <p:txStyles>
    <p:titleStyle>
      <a:lvl1pPr algn="l" defTabSz="698266" rtl="0" eaLnBrk="1" fontAlgn="base" hangingPunct="1">
        <a:spcBef>
          <a:spcPct val="0"/>
        </a:spcBef>
        <a:spcAft>
          <a:spcPct val="0"/>
        </a:spcAft>
        <a:tabLst>
          <a:tab pos="278564" algn="l"/>
        </a:tabLst>
        <a:defRPr sz="149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2pPr>
      <a:lvl3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3pPr>
      <a:lvl4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4pPr>
      <a:lvl5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5pPr>
      <a:lvl6pPr marL="356553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6pPr>
      <a:lvl7pPr marL="713124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7pPr>
      <a:lvl8pPr marL="1069686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8pPr>
      <a:lvl9pPr marL="1426248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9pPr>
    </p:titleStyle>
    <p:bodyStyle>
      <a:lvl1pPr marL="0" indent="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51045" indent="-149807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56553" indent="-20428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79132" indent="-12133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3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13124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6968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48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782809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71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495932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9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4" r:id="rId2"/>
    <p:sldLayoutId id="2147483829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7"/>
            <a:ext cx="7886700" cy="3266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A9A10-F0B9-426C-8DEE-9290A3E21A90}" type="datetimeFigureOut">
              <a:rPr lang="ru-RU" smtClean="0"/>
              <a:t>22.09.2023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2022A-8608-4FC8-A512-7FA701394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09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l" defTabSz="686409" rtl="0" eaLnBrk="1" latinLnBrk="0" hangingPunct="1">
        <a:lnSpc>
          <a:spcPct val="90000"/>
        </a:lnSpc>
        <a:spcBef>
          <a:spcPct val="0"/>
        </a:spcBef>
        <a:buNone/>
        <a:defRPr sz="33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602" indent="-171602" algn="l" defTabSz="6864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1pPr>
      <a:lvl2pPr marL="514807" indent="-171602" algn="l" defTabSz="686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858012" indent="-171602" algn="l" defTabSz="686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3pPr>
      <a:lvl4pPr marL="1201216" indent="-171602" algn="l" defTabSz="686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4421" indent="-171602" algn="l" defTabSz="686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7626" indent="-171602" algn="l" defTabSz="686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30830" indent="-171602" algn="l" defTabSz="686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4035" indent="-171602" algn="l" defTabSz="686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7239" indent="-171602" algn="l" defTabSz="6864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40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05" algn="l" defTabSz="68640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09" algn="l" defTabSz="68640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14" algn="l" defTabSz="68640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18" algn="l" defTabSz="68640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023" algn="l" defTabSz="68640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228" algn="l" defTabSz="68640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432" algn="l" defTabSz="68640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637" algn="l" defTabSz="68640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268021" y="1486358"/>
            <a:ext cx="1609415" cy="7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1226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364201" y="3151383"/>
            <a:ext cx="1417055" cy="7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0038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1226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7" y="253106"/>
            <a:ext cx="6817285" cy="22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7" y="20671"/>
            <a:ext cx="655629" cy="16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</a:pPr>
            <a:r>
              <a:rPr lang="ru-RU" sz="1072" dirty="0" smtClean="0">
                <a:solidFill>
                  <a:srgbClr val="808080"/>
                </a:solidFill>
              </a:rPr>
              <a:t>TRACKER</a:t>
            </a:r>
            <a:endParaRPr lang="ru-RU" sz="1072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1" y="710652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2556"/>
            <a:ext cx="8722840" cy="11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66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6"/>
            <a:ext cx="7002570" cy="11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66326" indent="-466326" defTabSz="684915" fontAlgn="base">
              <a:spcBef>
                <a:spcPct val="0"/>
              </a:spcBef>
              <a:spcAft>
                <a:spcPct val="0"/>
              </a:spcAft>
              <a:tabLst>
                <a:tab pos="468754" algn="l"/>
              </a:tabLst>
            </a:pPr>
            <a:r>
              <a:rPr lang="ru-RU" sz="766" dirty="0" smtClean="0">
                <a:solidFill>
                  <a:srgbClr val="000000"/>
                </a:solidFill>
              </a:rPr>
              <a:t>ИСТОЧНИК: источник</a:t>
            </a:r>
            <a:endParaRPr lang="ru-RU" sz="766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2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70038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70038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 smtClean="0">
                  <a:solidFill>
                    <a:srgbClr val="808080"/>
                  </a:solidFill>
                </a:rPr>
                <a:t>Unit of measure</a:t>
              </a:r>
              <a:endParaRPr lang="ru-RU" sz="1226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69947" tIns="69947" rIns="69947" bIns="69947" anchor="ctr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79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69947" tIns="69947" rIns="69947" bIns="69947" anchor="ctr"/>
          <a:lstStyle/>
          <a:p>
            <a:pPr defTabSz="70038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79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8323" y="31869"/>
            <a:ext cx="905490" cy="6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82" y="89333"/>
            <a:ext cx="1022738" cy="55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62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4915" rtl="0" eaLnBrk="1" fontAlgn="base" hangingPunct="1">
        <a:spcBef>
          <a:spcPct val="0"/>
        </a:spcBef>
        <a:spcAft>
          <a:spcPct val="0"/>
        </a:spcAft>
        <a:tabLst>
          <a:tab pos="273238" algn="l"/>
        </a:tabLst>
        <a:defRPr sz="1455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2pPr>
      <a:lvl3pPr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3pPr>
      <a:lvl4pPr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4pPr>
      <a:lvl5pPr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5pPr>
      <a:lvl6pPr marL="349740"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6pPr>
      <a:lvl7pPr marL="699491"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7pPr>
      <a:lvl8pPr marL="1049236"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8pPr>
      <a:lvl9pPr marL="1398976" algn="l" defTabSz="684915" rtl="0" eaLnBrk="1" fontAlgn="base" hangingPunct="1">
        <a:spcBef>
          <a:spcPct val="0"/>
        </a:spcBef>
        <a:spcAft>
          <a:spcPct val="0"/>
        </a:spcAft>
        <a:defRPr sz="1455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48156" indent="-146942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49740" indent="-200375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69971" indent="-119012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73581" indent="-9958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73581" indent="-9958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73581" indent="-9958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73581" indent="-9958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73581" indent="-99580" algn="l" defTabSz="68491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1pPr>
      <a:lvl2pPr marL="349740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2pPr>
      <a:lvl3pPr marL="699491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3pPr>
      <a:lvl4pPr marL="1049236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4pPr>
      <a:lvl5pPr marL="1398976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5pPr>
      <a:lvl6pPr marL="1748723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6pPr>
      <a:lvl7pPr marL="2098468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7pPr>
      <a:lvl8pPr marL="2448211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8pPr>
      <a:lvl9pPr marL="2797956" algn="l" defTabSz="699491" rtl="0" eaLnBrk="1" latinLnBrk="0" hangingPunct="1">
        <a:defRPr sz="13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2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  <p:sldLayoutId id="2147483828" r:id="rId3"/>
    <p:sldLayoutId id="2147483985" r:id="rId4"/>
    <p:sldLayoutId id="2147483986" r:id="rId5"/>
    <p:sldLayoutId id="2147483987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25" r:id="rId2"/>
    <p:sldLayoutId id="2147483826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4840798"/>
            <a:ext cx="627062" cy="2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1652" b="1">
                <a:solidFill>
                  <a:schemeClr val="hlink"/>
                </a:solidFill>
              </a:defRPr>
            </a:lvl1pPr>
          </a:lstStyle>
          <a:p>
            <a:fld id="{16CC8587-BAAD-4D84-B938-130480D73C62}" type="slidenum">
              <a:rPr lang="ru-RU" altLang="ru-RU"/>
              <a:pPr/>
              <a:t>‹#›</a:t>
            </a:fld>
            <a:endParaRPr lang="ru-RU" altLang="ru-RU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44935"/>
            <a:ext cx="8424862" cy="386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7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763" y="79846"/>
            <a:ext cx="887412" cy="5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43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5pPr>
      <a:lvl6pPr marL="34322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6pPr>
      <a:lvl7pPr marL="68644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7pPr>
      <a:lvl8pPr marL="102966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8pPr>
      <a:lvl9pPr marL="1372880" algn="l" rtl="0" fontAlgn="base">
        <a:spcBef>
          <a:spcPct val="0"/>
        </a:spcBef>
        <a:spcAft>
          <a:spcPct val="0"/>
        </a:spcAft>
        <a:defRPr sz="1501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35858" indent="-135858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201">
          <a:solidFill>
            <a:schemeClr val="tx1"/>
          </a:solidFill>
          <a:latin typeface="+mn-lt"/>
          <a:ea typeface="+mn-ea"/>
          <a:cs typeface="+mn-cs"/>
        </a:defRPr>
      </a:lvl1pPr>
      <a:lvl2pPr marL="270525" indent="-133474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051">
          <a:solidFill>
            <a:schemeClr val="tx1"/>
          </a:solidFill>
          <a:latin typeface="+mn-lt"/>
          <a:cs typeface="+mn-cs"/>
        </a:defRPr>
      </a:lvl2pPr>
      <a:lvl3pPr marL="872351" indent="-201404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1652">
          <a:solidFill>
            <a:schemeClr val="tx1"/>
          </a:solidFill>
          <a:latin typeface="+mn-lt"/>
          <a:cs typeface="+mn-cs"/>
        </a:defRPr>
      </a:lvl3pPr>
      <a:lvl4pPr marL="1250132" indent="-171610" algn="l" rtl="0" eaLnBrk="0" fontAlgn="base" hangingPunct="0">
        <a:spcBef>
          <a:spcPct val="20000"/>
        </a:spcBef>
        <a:spcAft>
          <a:spcPct val="0"/>
        </a:spcAft>
        <a:buChar char="–"/>
        <a:defRPr sz="1501">
          <a:solidFill>
            <a:schemeClr val="tx1"/>
          </a:solidFill>
          <a:latin typeface="+mn-lt"/>
          <a:cs typeface="+mn-cs"/>
        </a:defRPr>
      </a:lvl4pPr>
      <a:lvl5pPr marL="1556408" indent="-171610" algn="l" rtl="0" eaLnBrk="0" fontAlgn="base" hangingPunct="0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5pPr>
      <a:lvl6pPr marL="189962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6pPr>
      <a:lvl7pPr marL="224284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7pPr>
      <a:lvl8pPr marL="258606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8pPr>
      <a:lvl9pPr marL="2929288" indent="-171610" algn="l" rtl="0" fontAlgn="base">
        <a:spcBef>
          <a:spcPct val="20000"/>
        </a:spcBef>
        <a:spcAft>
          <a:spcPct val="0"/>
        </a:spcAft>
        <a:buChar char="»"/>
        <a:defRPr sz="150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8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10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32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54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760" algn="l" defTabSz="68644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0" y="0"/>
          <a:ext cx="161984" cy="1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21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318535" y="1485049"/>
            <a:ext cx="1508426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Last Modified 25.04.2014 19:06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403474" y="3150068"/>
            <a:ext cx="1338508" cy="7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2261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7" dirty="0" smtClean="0">
                <a:solidFill>
                  <a:srgbClr val="000000"/>
                </a:solidFill>
              </a:rPr>
              <a:t>Printed 24.04.2014 20:59 Russian Standard Time</a:t>
            </a:r>
            <a:endParaRPr lang="ru-RU" sz="1089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60" y="1494383"/>
            <a:ext cx="4389768" cy="94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9183" y="223393"/>
            <a:ext cx="7945099" cy="2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9182" y="20671"/>
            <a:ext cx="666849" cy="16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r>
              <a:rPr lang="ru-RU" sz="1089" dirty="0" smtClean="0">
                <a:solidFill>
                  <a:srgbClr val="808080"/>
                </a:solidFill>
              </a:rPr>
              <a:t>TRACKER</a:t>
            </a:r>
            <a:endParaRPr lang="ru-RU" sz="1089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509" y="710653"/>
            <a:ext cx="8794113" cy="1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26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90" y="4705121"/>
            <a:ext cx="872284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49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9" y="4938515"/>
            <a:ext cx="7002570" cy="1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475417" indent="-475417" defTabSz="698266" fontAlgn="base">
              <a:spcBef>
                <a:spcPct val="0"/>
              </a:spcBef>
              <a:spcAft>
                <a:spcPct val="0"/>
              </a:spcAft>
              <a:tabLst>
                <a:tab pos="477892" algn="l"/>
              </a:tabLst>
            </a:pPr>
            <a:r>
              <a:rPr lang="ru-RU" sz="749" dirty="0" smtClean="0">
                <a:solidFill>
                  <a:srgbClr val="000000"/>
                </a:solidFill>
              </a:rPr>
              <a:t>ИСТОЧНИК: источник</a:t>
            </a:r>
            <a:endParaRPr lang="ru-RU" sz="749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66" y="857233"/>
            <a:ext cx="4350891" cy="395178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26" dirty="0" smtClean="0">
                  <a:solidFill>
                    <a:srgbClr val="808080"/>
                  </a:solidFill>
                </a:rPr>
                <a:t>Unit of measure</a:t>
              </a:r>
              <a:endParaRPr lang="ru-RU" sz="1226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4845496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3" y="677276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71308" tIns="71308" rIns="71308" bIns="71308" anchor="ctr"/>
          <a:lstStyle/>
          <a:p>
            <a:pPr defTabSz="62261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3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Slide Number"/>
          <p:cNvSpPr txBox="1">
            <a:spLocks/>
          </p:cNvSpPr>
          <p:nvPr userDrawn="1"/>
        </p:nvSpPr>
        <p:spPr>
          <a:xfrm>
            <a:off x="8719607" y="4929395"/>
            <a:ext cx="213009" cy="1167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22615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681" smtClean="0">
                <a:solidFill>
                  <a:srgbClr val="000000"/>
                </a:solidFill>
              </a:rPr>
              <a:pPr defTabSz="6226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68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9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50" r:id="rId4"/>
    <p:sldLayoutId id="2147483852" r:id="rId5"/>
  </p:sldLayoutIdLst>
  <p:hf sldNum="0" hdr="0" ftr="0" dt="0"/>
  <p:txStyles>
    <p:titleStyle>
      <a:lvl1pPr algn="l" defTabSz="698266" rtl="0" eaLnBrk="1" fontAlgn="base" hangingPunct="1">
        <a:spcBef>
          <a:spcPct val="0"/>
        </a:spcBef>
        <a:spcAft>
          <a:spcPct val="0"/>
        </a:spcAft>
        <a:tabLst>
          <a:tab pos="278564" algn="l"/>
        </a:tabLst>
        <a:defRPr sz="149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2pPr>
      <a:lvl3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3pPr>
      <a:lvl4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4pPr>
      <a:lvl5pPr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5pPr>
      <a:lvl6pPr marL="356553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6pPr>
      <a:lvl7pPr marL="713124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7pPr>
      <a:lvl8pPr marL="1069686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8pPr>
      <a:lvl9pPr marL="1426248" algn="l" defTabSz="698266" rtl="0" eaLnBrk="1" fontAlgn="base" hangingPunct="1">
        <a:spcBef>
          <a:spcPct val="0"/>
        </a:spcBef>
        <a:spcAft>
          <a:spcPct val="0"/>
        </a:spcAft>
        <a:defRPr sz="1498" b="1">
          <a:solidFill>
            <a:schemeClr val="tx2"/>
          </a:solidFill>
          <a:latin typeface="Arial" charset="0"/>
        </a:defRPr>
      </a:lvl9pPr>
    </p:titleStyle>
    <p:bodyStyle>
      <a:lvl1pPr marL="0" indent="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6">
          <a:solidFill>
            <a:schemeClr val="tx1"/>
          </a:solidFill>
          <a:latin typeface="+mn-lt"/>
          <a:ea typeface="+mn-ea"/>
          <a:cs typeface="+mn-cs"/>
        </a:defRPr>
      </a:lvl1pPr>
      <a:lvl2pPr marL="151045" indent="-149807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6">
          <a:solidFill>
            <a:schemeClr val="tx1"/>
          </a:solidFill>
          <a:latin typeface="+mn-lt"/>
        </a:defRPr>
      </a:lvl2pPr>
      <a:lvl3pPr marL="356553" indent="-20428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6">
          <a:solidFill>
            <a:schemeClr val="tx1"/>
          </a:solidFill>
          <a:latin typeface="+mn-lt"/>
        </a:defRPr>
      </a:lvl3pPr>
      <a:lvl4pPr marL="479132" indent="-121332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6">
          <a:solidFill>
            <a:schemeClr val="tx1"/>
          </a:solidFill>
          <a:latin typeface="+mn-lt"/>
        </a:defRPr>
      </a:lvl4pPr>
      <a:lvl5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5pPr>
      <a:lvl6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6pPr>
      <a:lvl7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7pPr>
      <a:lvl8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8pPr>
      <a:lvl9pPr marL="584762" indent="-101520" algn="l" defTabSz="69826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56553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13124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6968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26248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782809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39371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495932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852496" algn="l" defTabSz="713124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0.png"/><Relationship Id="rId18" Type="http://schemas.openxmlformats.org/officeDocument/2006/relationships/image" Target="../media/image17.sv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12" Type="http://schemas.openxmlformats.org/officeDocument/2006/relationships/image" Target="../media/image11.svg"/><Relationship Id="rId17" Type="http://schemas.openxmlformats.org/officeDocument/2006/relationships/image" Target="../media/image42.png"/><Relationship Id="rId2" Type="http://schemas.openxmlformats.org/officeDocument/2006/relationships/image" Target="../media/image35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5.svg"/><Relationship Id="rId11" Type="http://schemas.openxmlformats.org/officeDocument/2006/relationships/image" Target="../media/image39.png"/><Relationship Id="rId15" Type="http://schemas.openxmlformats.org/officeDocument/2006/relationships/image" Target="../media/image41.png"/><Relationship Id="rId10" Type="http://schemas.openxmlformats.org/officeDocument/2006/relationships/image" Target="../media/image9.svg"/><Relationship Id="rId19" Type="http://schemas.openxmlformats.org/officeDocument/2006/relationships/image" Target="../media/image43.png"/><Relationship Id="rId9" Type="http://schemas.openxmlformats.org/officeDocument/2006/relationships/image" Target="../media/image38.png"/><Relationship Id="rId1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1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D0CD99AE-1957-436F-910B-C67DAAD387EA}"/>
              </a:ext>
            </a:extLst>
          </p:cNvPr>
          <p:cNvSpPr txBox="1">
            <a:spLocks noChangeArrowheads="1"/>
          </p:cNvSpPr>
          <p:nvPr/>
        </p:nvSpPr>
        <p:spPr>
          <a:xfrm>
            <a:off x="597636" y="4577247"/>
            <a:ext cx="2741094" cy="30718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R="0" indent="0" fontAlgn="auto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marR="0" lvl="0" indent="0" algn="l" defTabSz="91345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599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2023 г.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96019" y="1785617"/>
            <a:ext cx="6969089" cy="975612"/>
          </a:xfrm>
          <a:prstGeom prst="rect">
            <a:avLst/>
          </a:prstGeom>
        </p:spPr>
        <p:txBody>
          <a:bodyPr anchor="b"/>
          <a:lstStyle>
            <a:lvl1pPr algn="ctr" defTabSz="68579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9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Проектный подход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99520C-FB28-4EA1-8933-4A5D07151EC4}"/>
              </a:ext>
            </a:extLst>
          </p:cNvPr>
          <p:cNvSpPr/>
          <p:nvPr/>
        </p:nvSpPr>
        <p:spPr>
          <a:xfrm>
            <a:off x="4428839" y="465332"/>
            <a:ext cx="1999010" cy="643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910" rtl="0" eaLnBrk="1" fontAlgn="auto" latinLnBrk="0" hangingPunct="1">
              <a:lnSpc>
                <a:spcPts val="22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2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Правительство</a:t>
            </a:r>
            <a:r>
              <a:rPr kumimoji="0" lang="ru-RU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200" b="0" i="0" u="none" strike="noStrike" kern="1200" cap="none" spc="2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Ростовской области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730" y="172205"/>
            <a:ext cx="766795" cy="1168448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342948" y="525214"/>
            <a:ext cx="0" cy="548555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7032" y="440547"/>
            <a:ext cx="818384" cy="631764"/>
          </a:xfrm>
          <a:prstGeom prst="rect">
            <a:avLst/>
          </a:prstGeom>
        </p:spPr>
      </p:pic>
      <p:pic>
        <p:nvPicPr>
          <p:cNvPr id="9" name="Picture 2" descr="C:\Users\Зам по ОМР\Desktop\ЛОГОТИП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5115" y="355211"/>
            <a:ext cx="657248" cy="802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5462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 idx="4294967295"/>
          </p:nvPr>
        </p:nvSpPr>
        <p:spPr bwMode="auto">
          <a:xfrm>
            <a:off x="119921" y="130738"/>
            <a:ext cx="7488324" cy="98488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 smtClean="0">
                <a:solidFill>
                  <a:srgbClr val="002960"/>
                </a:solidFill>
                <a:latin typeface="Arial"/>
              </a:rPr>
              <a:t>Карточка проекта </a:t>
            </a: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/>
            </a:r>
            <a:br>
              <a:rPr lang="ru-RU" sz="1600" b="1" kern="0" dirty="0">
                <a:solidFill>
                  <a:srgbClr val="002960"/>
                </a:solidFill>
                <a:latin typeface="Arial"/>
              </a:rPr>
            </a:b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«Проведение профилактического медицинского осмотра, воспитанников дошкольных организаций в возрасте 6 лет»</a:t>
            </a:r>
            <a:br>
              <a:rPr lang="ru-RU" sz="1600" b="1" kern="0" dirty="0">
                <a:solidFill>
                  <a:srgbClr val="002960"/>
                </a:solidFill>
                <a:latin typeface="Arial"/>
              </a:rPr>
            </a:br>
            <a:endParaRPr lang="ru-RU" sz="1600" b="1" kern="0" dirty="0">
              <a:solidFill>
                <a:srgbClr val="002960"/>
              </a:solidFill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42C5BC-C604-48C9-8578-F3F603BBA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4" t="15908" r="18500" b="8001"/>
          <a:stretch/>
        </p:blipFill>
        <p:spPr>
          <a:xfrm>
            <a:off x="1655676" y="1108700"/>
            <a:ext cx="5832648" cy="3913704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</p:spTree>
    <p:extLst>
      <p:ext uri="{BB962C8B-B14F-4D97-AF65-F5344CB8AC3E}">
        <p14:creationId xmlns:p14="http://schemas.microsoft.com/office/powerpoint/2010/main" val="384408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 idx="4294967295"/>
          </p:nvPr>
        </p:nvSpPr>
        <p:spPr bwMode="auto">
          <a:xfrm>
            <a:off x="127416" y="332892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Дорожная карта проекта</a:t>
            </a:r>
            <a:endParaRPr sz="1600" b="1" kern="0" dirty="0">
              <a:solidFill>
                <a:srgbClr val="002960"/>
              </a:solidFill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6369BC-F4B5-4C9A-82F6-145DFA9DD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" t="10800" r="38490" b="10800"/>
          <a:stretch/>
        </p:blipFill>
        <p:spPr>
          <a:xfrm>
            <a:off x="1547664" y="773931"/>
            <a:ext cx="5766758" cy="4214989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</p:spTree>
    <p:extLst>
      <p:ext uri="{BB962C8B-B14F-4D97-AF65-F5344CB8AC3E}">
        <p14:creationId xmlns:p14="http://schemas.microsoft.com/office/powerpoint/2010/main" val="364182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2F5FAF95-4744-4D87-AA5B-A5E38941FBFA}"/>
              </a:ext>
            </a:extLst>
          </p:cNvPr>
          <p:cNvSpPr txBox="1">
            <a:spLocks/>
          </p:cNvSpPr>
          <p:nvPr/>
        </p:nvSpPr>
        <p:spPr bwMode="auto">
          <a:xfrm>
            <a:off x="332147" y="332029"/>
            <a:ext cx="65611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defTabSz="69826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78564" algn="l"/>
              </a:tabLst>
              <a:defRPr sz="1600" b="1" kern="0">
                <a:solidFill>
                  <a:srgbClr val="002960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ru-RU" dirty="0"/>
              <a:t>Руководящий документ, приказ 514 Н.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CD85A2-7441-4473-9E61-38792AE65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0" t="12200" r="9838" b="5201"/>
          <a:stretch/>
        </p:blipFill>
        <p:spPr>
          <a:xfrm>
            <a:off x="332147" y="1003517"/>
            <a:ext cx="4153527" cy="3451524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93AD785A-965E-4974-9CF0-E84C9C8F4A5D}"/>
              </a:ext>
            </a:extLst>
          </p:cNvPr>
          <p:cNvSpPr/>
          <p:nvPr/>
        </p:nvSpPr>
        <p:spPr>
          <a:xfrm>
            <a:off x="467544" y="1854051"/>
            <a:ext cx="720080" cy="33020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ая круглая скобка 9">
            <a:extLst>
              <a:ext uri="{FF2B5EF4-FFF2-40B4-BE49-F238E27FC236}">
                <a16:creationId xmlns:a16="http://schemas.microsoft.com/office/drawing/2014/main" id="{AD1C3697-5942-4BC9-B50A-EB9178421C4D}"/>
              </a:ext>
            </a:extLst>
          </p:cNvPr>
          <p:cNvSpPr/>
          <p:nvPr/>
        </p:nvSpPr>
        <p:spPr>
          <a:xfrm>
            <a:off x="4139952" y="1915555"/>
            <a:ext cx="216024" cy="1234639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ACC00-5014-4B3B-8691-3105A2425D10}"/>
              </a:ext>
            </a:extLst>
          </p:cNvPr>
          <p:cNvSpPr txBox="1"/>
          <p:nvPr/>
        </p:nvSpPr>
        <p:spPr>
          <a:xfrm>
            <a:off x="4810510" y="1488128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На момент открытия проекта было зарегистрировано 835 детей – воспитанников дошкольных организаций в возрасте 6 лет</a:t>
            </a:r>
          </a:p>
          <a:p>
            <a:endParaRPr lang="ru-RU" dirty="0"/>
          </a:p>
          <a:p>
            <a:r>
              <a:rPr lang="ru-RU" dirty="0"/>
              <a:t>Процесс медицинского осмотра детей 6 лет в детских садах показал наибольшее значение времени протекания процесса (далее ВПП) до 52 дней</a:t>
            </a:r>
          </a:p>
        </p:txBody>
      </p:sp>
    </p:spTree>
    <p:extLst>
      <p:ext uri="{BB962C8B-B14F-4D97-AF65-F5344CB8AC3E}">
        <p14:creationId xmlns:p14="http://schemas.microsoft.com/office/powerpoint/2010/main" val="397093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31A4F354-E204-4701-893C-B396CAEFBA49}"/>
              </a:ext>
            </a:extLst>
          </p:cNvPr>
          <p:cNvSpPr txBox="1">
            <a:spLocks/>
          </p:cNvSpPr>
          <p:nvPr/>
        </p:nvSpPr>
        <p:spPr bwMode="auto">
          <a:xfrm>
            <a:off x="395536" y="325314"/>
            <a:ext cx="65611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defTabSz="69826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78564" algn="l"/>
              </a:tabLst>
              <a:defRPr sz="1600" b="1" kern="0">
                <a:solidFill>
                  <a:srgbClr val="002960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ru-RU" dirty="0"/>
              <a:t>Диагностика текущего состояния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E22DC8-EAE2-4A07-8B8F-B7B00337EE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739" b="41592"/>
          <a:stretch/>
        </p:blipFill>
        <p:spPr>
          <a:xfrm>
            <a:off x="395536" y="678742"/>
            <a:ext cx="3947054" cy="3359262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45F19E3-3FE6-4A02-82ED-B20BD657F624}"/>
              </a:ext>
            </a:extLst>
          </p:cNvPr>
          <p:cNvCxnSpPr/>
          <p:nvPr/>
        </p:nvCxnSpPr>
        <p:spPr>
          <a:xfrm flipH="1">
            <a:off x="395536" y="1782043"/>
            <a:ext cx="102066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00CE690-4126-459B-A474-F5E96FD06BF5}"/>
              </a:ext>
            </a:extLst>
          </p:cNvPr>
          <p:cNvSpPr/>
          <p:nvPr/>
        </p:nvSpPr>
        <p:spPr>
          <a:xfrm>
            <a:off x="3012102" y="3261051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v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E75EFA4-2B19-48BF-B29E-E4D5B1463533}"/>
              </a:ext>
            </a:extLst>
          </p:cNvPr>
          <p:cNvSpPr/>
          <p:nvPr/>
        </p:nvSpPr>
        <p:spPr>
          <a:xfrm>
            <a:off x="2774370" y="2723162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v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7589865-AA1D-43D5-88EA-FF59AB7CF0CB}"/>
              </a:ext>
            </a:extLst>
          </p:cNvPr>
          <p:cNvSpPr/>
          <p:nvPr/>
        </p:nvSpPr>
        <p:spPr>
          <a:xfrm>
            <a:off x="3409240" y="2853538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v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352A503-5DBE-4680-971A-0740290A1AC0}"/>
              </a:ext>
            </a:extLst>
          </p:cNvPr>
          <p:cNvSpPr/>
          <p:nvPr/>
        </p:nvSpPr>
        <p:spPr>
          <a:xfrm>
            <a:off x="3260000" y="3497130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v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F39D386-C26D-4A82-9454-A44C31137989}"/>
              </a:ext>
            </a:extLst>
          </p:cNvPr>
          <p:cNvSpPr/>
          <p:nvPr/>
        </p:nvSpPr>
        <p:spPr>
          <a:xfrm>
            <a:off x="3502815" y="3647404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v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051438D-1123-4D7A-979E-62E7F4029D20}"/>
              </a:ext>
            </a:extLst>
          </p:cNvPr>
          <p:cNvSpPr/>
          <p:nvPr/>
        </p:nvSpPr>
        <p:spPr>
          <a:xfrm>
            <a:off x="3952980" y="3766252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v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29A3882-D63B-48DE-998F-87275E6082B1}"/>
              </a:ext>
            </a:extLst>
          </p:cNvPr>
          <p:cNvSpPr/>
          <p:nvPr/>
        </p:nvSpPr>
        <p:spPr>
          <a:xfrm>
            <a:off x="2369063" y="3088898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v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A88F7CA-F740-48F6-B687-3CCBDBADF31C}"/>
              </a:ext>
            </a:extLst>
          </p:cNvPr>
          <p:cNvSpPr/>
          <p:nvPr/>
        </p:nvSpPr>
        <p:spPr>
          <a:xfrm>
            <a:off x="2643649" y="3394174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v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DA063B83-81B7-43FE-A8EC-B7748B6AC770}"/>
              </a:ext>
            </a:extLst>
          </p:cNvPr>
          <p:cNvSpPr/>
          <p:nvPr/>
        </p:nvSpPr>
        <p:spPr>
          <a:xfrm>
            <a:off x="3432488" y="2597106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v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13240B-63FE-413E-98DA-454A8A6F451F}"/>
              </a:ext>
            </a:extLst>
          </p:cNvPr>
          <p:cNvSpPr txBox="1"/>
          <p:nvPr/>
        </p:nvSpPr>
        <p:spPr>
          <a:xfrm>
            <a:off x="389231" y="4050040"/>
            <a:ext cx="3811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Пример одной из электронных медицинских карт</a:t>
            </a:r>
            <a:r>
              <a:rPr lang="en-US" dirty="0"/>
              <a:t>,</a:t>
            </a:r>
            <a:r>
              <a:rPr lang="ru-RU" dirty="0"/>
              <a:t> на основе которых ведется диагностика (проанализировано более 15 случаев)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883C7-2E46-4E6B-9C71-84017031CB4B}"/>
              </a:ext>
            </a:extLst>
          </p:cNvPr>
          <p:cNvSpPr txBox="1"/>
          <p:nvPr/>
        </p:nvSpPr>
        <p:spPr>
          <a:xfrm>
            <a:off x="4946276" y="3977894"/>
            <a:ext cx="3621140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cs typeface="Times New Roman" panose="02020603050405020304" pitchFamily="18" charset="0"/>
              </a:rPr>
              <a:t>Согласно приказу 514 Н</a:t>
            </a:r>
          </a:p>
          <a:p>
            <a:r>
              <a:rPr lang="ru-RU" sz="1200" dirty="0">
                <a:cs typeface="Times New Roman" panose="02020603050405020304" pitchFamily="18" charset="0"/>
              </a:rPr>
              <a:t>общая продолжительность I этапа профилактического осмотра должна составлять не более 20 рабочих дней. </a:t>
            </a:r>
          </a:p>
        </p:txBody>
      </p:sp>
      <p:sp>
        <p:nvSpPr>
          <p:cNvPr id="33" name="Пятно 1 6">
            <a:extLst>
              <a:ext uri="{FF2B5EF4-FFF2-40B4-BE49-F238E27FC236}">
                <a16:creationId xmlns:a16="http://schemas.microsoft.com/office/drawing/2014/main" id="{2B2F9FEC-7343-4697-99F3-6FD8DCCD5527}"/>
              </a:ext>
            </a:extLst>
          </p:cNvPr>
          <p:cNvSpPr/>
          <p:nvPr/>
        </p:nvSpPr>
        <p:spPr bwMode="auto">
          <a:xfrm>
            <a:off x="7740353" y="3588665"/>
            <a:ext cx="1020728" cy="63010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Правая круглая скобка 33">
            <a:extLst>
              <a:ext uri="{FF2B5EF4-FFF2-40B4-BE49-F238E27FC236}">
                <a16:creationId xmlns:a16="http://schemas.microsoft.com/office/drawing/2014/main" id="{75F30A78-3C93-4DB2-9B20-EFF17B56763E}"/>
              </a:ext>
            </a:extLst>
          </p:cNvPr>
          <p:cNvSpPr/>
          <p:nvPr/>
        </p:nvSpPr>
        <p:spPr>
          <a:xfrm>
            <a:off x="4473448" y="2736083"/>
            <a:ext cx="216024" cy="1327890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F19A0A-01D8-49BD-971E-817B03033BB8}"/>
              </a:ext>
            </a:extLst>
          </p:cNvPr>
          <p:cNvSpPr txBox="1"/>
          <p:nvPr/>
        </p:nvSpPr>
        <p:spPr>
          <a:xfrm>
            <a:off x="4869194" y="3028428"/>
            <a:ext cx="248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50"/>
            </a:lvl1pPr>
          </a:lstStyle>
          <a:p>
            <a:r>
              <a:rPr lang="ru-RU" sz="1600" dirty="0">
                <a:latin typeface="+mj-lt"/>
                <a:cs typeface="Times New Roman" panose="02020603050405020304" pitchFamily="18" charset="0"/>
              </a:rPr>
              <a:t>ВПП = 52 рабочих дня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,</a:t>
            </a:r>
            <a:r>
              <a:rPr lang="ru-RU" sz="16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>
                <a:latin typeface="+mj-lt"/>
                <a:cs typeface="Times New Roman" panose="02020603050405020304" pitchFamily="18" charset="0"/>
              </a:rPr>
              <a:t>7 посещений</a:t>
            </a:r>
          </a:p>
        </p:txBody>
      </p:sp>
    </p:spTree>
    <p:extLst>
      <p:ext uri="{BB962C8B-B14F-4D97-AF65-F5344CB8AC3E}">
        <p14:creationId xmlns:p14="http://schemas.microsoft.com/office/powerpoint/2010/main" val="418986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02368" y="411356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Карта текущего состояния</a:t>
            </a:r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4393187" y="-522050"/>
            <a:ext cx="327646" cy="8859188"/>
          </a:xfrm>
          <a:prstGeom prst="rightBrace">
            <a:avLst>
              <a:gd name="adj1" fmla="val 8333"/>
              <a:gd name="adj2" fmla="val 4857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352675" y="4255258"/>
            <a:ext cx="5603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ВПП – 52 рабочих дня, количество посещений</a:t>
            </a:r>
            <a:r>
              <a:rPr 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– 7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71151F-BB35-4931-AF1B-D01A629E9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16" y="1050529"/>
            <a:ext cx="8859188" cy="2693192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</p:spTree>
    <p:extLst>
      <p:ext uri="{BB962C8B-B14F-4D97-AF65-F5344CB8AC3E}">
        <p14:creationId xmlns:p14="http://schemas.microsoft.com/office/powerpoint/2010/main" val="416937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 idx="4294967295"/>
          </p:nvPr>
        </p:nvSpPr>
        <p:spPr bwMode="auto">
          <a:xfrm>
            <a:off x="209862" y="244772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Проблемы в процессе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D48679-6498-4C17-B3B2-55952EB95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807" b="24824"/>
          <a:stretch/>
        </p:blipFill>
        <p:spPr>
          <a:xfrm>
            <a:off x="899592" y="1055921"/>
            <a:ext cx="7624093" cy="3870276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  <p:sp>
        <p:nvSpPr>
          <p:cNvPr id="6" name="Пятно 1 6"/>
          <p:cNvSpPr/>
          <p:nvPr/>
        </p:nvSpPr>
        <p:spPr bwMode="auto">
          <a:xfrm>
            <a:off x="323528" y="557907"/>
            <a:ext cx="1080120" cy="894058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03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09862" y="274575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Карта идеально состояния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9805" y="2575246"/>
            <a:ext cx="35891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ВПП – 1 день</a:t>
            </a:r>
          </a:p>
          <a:p>
            <a:r>
              <a:rPr lang="ru-RU" sz="1600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Количество посещений – 1 </a:t>
            </a:r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4309888" y="1010621"/>
            <a:ext cx="216024" cy="3960440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8830" y="3366219"/>
            <a:ext cx="3619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Организуется комплексный выезд всех медицинских специалистов, необходимых для прохождения профилактического осмотра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013EFF-2959-4BF3-AB28-F8F2CEEDE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53" y="747005"/>
            <a:ext cx="3733216" cy="4224056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</p:spTree>
    <p:extLst>
      <p:ext uri="{BB962C8B-B14F-4D97-AF65-F5344CB8AC3E}">
        <p14:creationId xmlns:p14="http://schemas.microsoft.com/office/powerpoint/2010/main" val="276043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202367" y="292105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Карта целевого состояния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51170" y="2364948"/>
            <a:ext cx="334248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ВПП – 1 день</a:t>
            </a:r>
          </a:p>
          <a:p>
            <a:r>
              <a:rPr lang="ru-RU" sz="1600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Количество посещений – 1</a:t>
            </a:r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3850582" y="701924"/>
            <a:ext cx="288032" cy="3910826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568844-F404-4976-971B-4C5D3CDE2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701923"/>
            <a:ext cx="3456384" cy="3910826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08F015B-8D22-44DA-BCE9-106F36CA3628}"/>
              </a:ext>
            </a:extLst>
          </p:cNvPr>
          <p:cNvSpPr/>
          <p:nvPr/>
        </p:nvSpPr>
        <p:spPr>
          <a:xfrm>
            <a:off x="4292904" y="2950755"/>
            <a:ext cx="358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+mj-lt"/>
                <a:cs typeface="Times New Roman" panose="02020603050405020304" pitchFamily="18" charset="0"/>
              </a:rPr>
              <a:t>Организуем проведение профилактического осмотра обучающихся 6-лет дошкольной организации в образовательной организации по месту обучения в течение одного дня</a:t>
            </a:r>
            <a:endParaRPr lang="en-US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F4DB48-A32C-487B-90A7-25B86027D190}"/>
              </a:ext>
            </a:extLst>
          </p:cNvPr>
          <p:cNvSpPr/>
          <p:nvPr/>
        </p:nvSpPr>
        <p:spPr>
          <a:xfrm>
            <a:off x="2281950" y="4693722"/>
            <a:ext cx="473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cs typeface="Times New Roman" panose="02020603050405020304" pitchFamily="18" charset="0"/>
              </a:rPr>
              <a:t>ИДЕАЛЬНАЯ КАРТА = ЦЕЛЕВАЯ КАРТА</a:t>
            </a:r>
          </a:p>
        </p:txBody>
      </p:sp>
    </p:spTree>
    <p:extLst>
      <p:ext uri="{BB962C8B-B14F-4D97-AF65-F5344CB8AC3E}">
        <p14:creationId xmlns:p14="http://schemas.microsoft.com/office/powerpoint/2010/main" val="48611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07975" y="265168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Разработали план мероприятий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975" y="4412076"/>
            <a:ext cx="3762912" cy="33842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85750" indent="-285750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99">
                <a:solidFill>
                  <a:srgbClr val="21212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ru-RU" sz="1600" b="1" dirty="0">
                <a:latin typeface="+mn-lt"/>
              </a:rPr>
              <a:t>% реализации ПМ (на 30.06.2023) = 100%</a:t>
            </a:r>
          </a:p>
        </p:txBody>
      </p:sp>
      <p:sp>
        <p:nvSpPr>
          <p:cNvPr id="21506" name="AutoShape 2" descr="IMG_66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IMG_66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70887" y="511389"/>
            <a:ext cx="494125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Основные направления ПМ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: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+mj-lt"/>
            </a:endParaRPr>
          </a:p>
          <a:p>
            <a:pPr marL="285750" lvl="0" indent="-285750" rtl="0" fontAlgn="base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ysClr val="windowText" lastClr="000000"/>
                </a:solidFill>
                <a:latin typeface="+mj-lt"/>
              </a:rPr>
              <a:t>Организовать проведение профилактического осмотра обучающихся 6-лет дошкольной организации в образовательной организации по месту обучения.</a:t>
            </a:r>
            <a:endParaRPr lang="en-US" sz="1600" dirty="0">
              <a:solidFill>
                <a:sysClr val="windowText" lastClr="000000"/>
              </a:solidFill>
              <a:latin typeface="+mj-lt"/>
            </a:endParaRPr>
          </a:p>
          <a:p>
            <a:pPr marL="285750" lvl="0" indent="-285750" rtl="0" fontAlgn="base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ysClr val="windowText" lastClr="000000"/>
                </a:solidFill>
                <a:latin typeface="+mj-lt"/>
              </a:rPr>
              <a:t>Ввести новый алгоритм проведения профилактического медицинского осмотра  в течение одного дня </a:t>
            </a:r>
          </a:p>
          <a:p>
            <a:pPr marL="285750" lvl="0" indent="-285750" rtl="0" fontAlgn="base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ysClr val="windowText" lastClr="000000"/>
                </a:solidFill>
                <a:latin typeface="+mj-lt"/>
              </a:rPr>
              <a:t>Синхронизировать работу педиатрических отделений, узкой службы, КДЛ</a:t>
            </a:r>
          </a:p>
          <a:p>
            <a:pPr marL="285750" lvl="0" indent="-285750" rtl="0" fontAlgn="base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ysClr val="windowText" lastClr="000000"/>
                </a:solidFill>
                <a:latin typeface="+mj-lt"/>
              </a:rPr>
              <a:t>Разработать, утвердить и внедрить в работу Стандартную операционную процедуру профилактического медицинского осмотра воспитанников дошкольных организаций в возрасте 6 лет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B89FA0-26FA-4A3A-94A5-15395FF86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66" y="731126"/>
            <a:ext cx="2645660" cy="3549636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</p:spTree>
    <p:extLst>
      <p:ext uri="{BB962C8B-B14F-4D97-AF65-F5344CB8AC3E}">
        <p14:creationId xmlns:p14="http://schemas.microsoft.com/office/powerpoint/2010/main" val="282367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07975" y="269875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Подготовка к профосмотру родителей</a:t>
            </a:r>
          </a:p>
        </p:txBody>
      </p:sp>
      <p:pic>
        <p:nvPicPr>
          <p:cNvPr id="7" name="Picture 2" descr="C:\Users\Зам по ОМР\Desktop\ЛОГОТИП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69875"/>
            <a:ext cx="412855" cy="504056"/>
          </a:xfrm>
          <a:prstGeom prst="rect">
            <a:avLst/>
          </a:prstGeom>
          <a:noFill/>
        </p:spPr>
      </p:pic>
      <p:sp>
        <p:nvSpPr>
          <p:cNvPr id="21506" name="AutoShape 2" descr="IMG_66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IMG_66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30015" y="3670935"/>
            <a:ext cx="50721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rtl="0" fontAlgn="base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ysClr val="windowText" lastClr="000000"/>
                </a:solidFill>
                <a:latin typeface="+mj-lt"/>
              </a:rPr>
              <a:t>Разработана памятка для родителей по процедуре проведения профосмотра в детском саду</a:t>
            </a:r>
          </a:p>
          <a:p>
            <a:pPr marL="285750" indent="-285750" fontAlgn="base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ysClr val="windowText" lastClr="000000"/>
                </a:solidFill>
                <a:latin typeface="+mj-lt"/>
              </a:rPr>
              <a:t>Введена форма  информированного добровольного согласия (отказа) на проведение профосмотра несовершеннолетнего до 15 лет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123F80-76BF-4960-869E-48792CD32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17719" r="20863" b="6602"/>
          <a:stretch/>
        </p:blipFill>
        <p:spPr>
          <a:xfrm>
            <a:off x="4088997" y="814002"/>
            <a:ext cx="4134357" cy="2836103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4141C5-F455-4CD8-B39A-012933A08A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88" t="12508" r="21651" b="16401"/>
          <a:stretch/>
        </p:blipFill>
        <p:spPr>
          <a:xfrm rot="16200000">
            <a:off x="45075" y="1316703"/>
            <a:ext cx="4085299" cy="3096344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</p:spTree>
    <p:extLst>
      <p:ext uri="{BB962C8B-B14F-4D97-AF65-F5344CB8AC3E}">
        <p14:creationId xmlns:p14="http://schemas.microsoft.com/office/powerpoint/2010/main" val="1477963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05797" y="3425252"/>
            <a:ext cx="7838474" cy="164142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 bwMode="auto">
          <a:xfrm>
            <a:off x="359764" y="183859"/>
            <a:ext cx="84394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69826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8564" algn="l"/>
              </a:tabLst>
              <a:defRPr sz="2519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2pPr>
            <a:lvl3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3pPr>
            <a:lvl4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4pPr>
            <a:lvl5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5pPr>
            <a:lvl6pPr marL="356553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6pPr>
            <a:lvl7pPr marL="713124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7pPr>
            <a:lvl8pPr marL="1069686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8pPr>
            <a:lvl9pPr marL="1426248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6982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8564" algn="l"/>
              </a:tabLst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Программа Эффективный регион в Ростовской области с 2020 г.</a:t>
            </a:r>
            <a:b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России с 2017 в 43 регионах</a:t>
            </a:r>
            <a:endParaRPr kumimoji="0" lang="ru-RU" altLang="ru-RU" sz="1600" b="0" i="0" u="none" strike="noStrike" kern="0" cap="none" spc="0" normalizeH="0" baseline="0" noProof="0" dirty="0">
              <a:ln>
                <a:noFill/>
              </a:ln>
              <a:solidFill>
                <a:srgbClr val="0029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E2F187E-C0CD-410E-A362-45B5B1E172CC}"/>
              </a:ext>
            </a:extLst>
          </p:cNvPr>
          <p:cNvSpPr/>
          <p:nvPr/>
        </p:nvSpPr>
        <p:spPr>
          <a:xfrm>
            <a:off x="805797" y="1031782"/>
            <a:ext cx="7772247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эффективности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органов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государственного и муниципального управления с применением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бережливых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технологий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171450" marR="0" lvl="0" indent="-171450" algn="just" defTabSz="914400" rtl="0" eaLnBrk="1" fontAlgn="auto" latinLnBrk="0" hangingPunct="1">
              <a:lnSpc>
                <a:spcPts val="18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сокращение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всех видов потерь времени и ресурсов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взаимодействии населения с органами власти и организациями всех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видов социальной сферы</a:t>
            </a:r>
          </a:p>
          <a:p>
            <a:pPr marL="171450" marR="0" lvl="0" indent="-171450" algn="just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удовлетворенности населения уровнем жизни в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регионах</a:t>
            </a:r>
          </a:p>
          <a:p>
            <a:pPr marL="171450" marR="0" lvl="0" indent="-171450" algn="l" defTabSz="914400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улучшение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имиджа органов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государственной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власти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(готовность к использованию прогрессивных технологий, диалог и сотрудничество с жителями региона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Сотрудничество с Госкорпорацией «Росатом» на безвозмездной основе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(соглашение Губернатора РО и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Росатома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18.08.2020)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84616" y="869430"/>
            <a:ext cx="821461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249" y="4144402"/>
            <a:ext cx="2327539" cy="8593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7756" y="4134628"/>
            <a:ext cx="1125815" cy="869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159" y="4144402"/>
            <a:ext cx="1637598" cy="85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9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224852" y="340481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Информирование родителей</a:t>
            </a:r>
          </a:p>
        </p:txBody>
      </p:sp>
      <p:sp>
        <p:nvSpPr>
          <p:cNvPr id="21506" name="AutoShape 2" descr="IMG_66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IMG_66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4531460"/>
            <a:ext cx="7570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rtl="0" fontAlgn="base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ysClr val="windowText" lastClr="000000"/>
                </a:solidFill>
                <a:latin typeface="+mj-lt"/>
              </a:rPr>
              <a:t>Медицинский работник детского сада проводит организационное родительское собрание</a:t>
            </a:r>
            <a:endParaRPr lang="en-US" sz="160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899965-911F-41E4-8658-35BA6151B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10837" r="4418" b="16431"/>
          <a:stretch/>
        </p:blipFill>
        <p:spPr>
          <a:xfrm>
            <a:off x="1238071" y="773931"/>
            <a:ext cx="6173495" cy="3629292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</p:spTree>
    <p:extLst>
      <p:ext uri="{BB962C8B-B14F-4D97-AF65-F5344CB8AC3E}">
        <p14:creationId xmlns:p14="http://schemas.microsoft.com/office/powerpoint/2010/main" val="4043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55575" y="421839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Организовали работу специалистов КДЛ</a:t>
            </a:r>
          </a:p>
        </p:txBody>
      </p:sp>
      <p:sp>
        <p:nvSpPr>
          <p:cNvPr id="21506" name="AutoShape 2" descr="IMG_66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IMG_66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384438" y="2108278"/>
            <a:ext cx="25299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rtl="0" fontAlgn="base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ysClr val="windowText" lastClr="000000"/>
                </a:solidFill>
                <a:latin typeface="+mj-lt"/>
              </a:rPr>
              <a:t>Выделены специалисты для забора биоматериалов на </a:t>
            </a:r>
            <a:r>
              <a:rPr lang="ru-RU" sz="1600" dirty="0" smtClean="0">
                <a:solidFill>
                  <a:sysClr val="windowText" lastClr="000000"/>
                </a:solidFill>
                <a:latin typeface="+mj-lt"/>
              </a:rPr>
              <a:t>выезде</a:t>
            </a:r>
            <a:endParaRPr lang="en-US" sz="160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05AD21-D359-4808-AF2E-02119A3C4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14588"/>
          <a:stretch/>
        </p:blipFill>
        <p:spPr>
          <a:xfrm>
            <a:off x="3264248" y="1101777"/>
            <a:ext cx="2634142" cy="3295458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0A29A9-AA7C-47A7-B14B-48884BB9C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7" t="20628" r="9164" b="29019"/>
          <a:stretch/>
        </p:blipFill>
        <p:spPr>
          <a:xfrm>
            <a:off x="395536" y="1101777"/>
            <a:ext cx="2718811" cy="3295458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</p:spTree>
    <p:extLst>
      <p:ext uri="{BB962C8B-B14F-4D97-AF65-F5344CB8AC3E}">
        <p14:creationId xmlns:p14="http://schemas.microsoft.com/office/powerpoint/2010/main" val="352562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55575" y="304384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Организовали работу УЗИ-специалиста</a:t>
            </a:r>
          </a:p>
        </p:txBody>
      </p:sp>
      <p:sp>
        <p:nvSpPr>
          <p:cNvPr id="21506" name="AutoShape 2" descr="IMG_66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IMG_66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148851" y="1782043"/>
            <a:ext cx="367240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rtl="0" fontAlgn="base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ysClr val="windowText" lastClr="000000"/>
                </a:solidFill>
                <a:latin typeface="+mj-lt"/>
              </a:rPr>
              <a:t>Выделен специалист для проведения УЗИ – исследований на выезде.</a:t>
            </a:r>
            <a:endParaRPr lang="en-US" sz="1600" dirty="0">
              <a:solidFill>
                <a:sysClr val="windowText" lastClr="000000"/>
              </a:solidFill>
              <a:latin typeface="+mj-lt"/>
            </a:endParaRPr>
          </a:p>
          <a:p>
            <a:pPr marL="285750" lvl="0" indent="-285750" rtl="0" fontAlgn="base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ysClr val="windowText" lastClr="000000"/>
                </a:solidFill>
                <a:latin typeface="+mj-lt"/>
              </a:rPr>
              <a:t>Организовано УЗИ-обследование с использованием портативного УЗИ-аппарата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6ED710-877B-4EC9-A1E6-49702B4AD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1" y="940874"/>
            <a:ext cx="4413159" cy="358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2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95536" y="220913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Организовали работу ЭКГ-специалиста</a:t>
            </a:r>
          </a:p>
        </p:txBody>
      </p:sp>
      <p:sp>
        <p:nvSpPr>
          <p:cNvPr id="21506" name="AutoShape 2" descr="IMG_66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IMG_66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82043"/>
            <a:ext cx="367240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rtl="0" fontAlgn="base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ysClr val="windowText" lastClr="000000"/>
                </a:solidFill>
                <a:latin typeface="+mj-lt"/>
              </a:rPr>
              <a:t>Выделен специалист для проведения ЭКГ – исследований на выезде.</a:t>
            </a:r>
            <a:endParaRPr lang="en-US" sz="1600" dirty="0">
              <a:solidFill>
                <a:sysClr val="windowText" lastClr="000000"/>
              </a:solidFill>
              <a:latin typeface="+mj-lt"/>
            </a:endParaRPr>
          </a:p>
          <a:p>
            <a:pPr marL="285750" lvl="0" indent="-285750" rtl="0" fontAlgn="base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ysClr val="windowText" lastClr="000000"/>
                </a:solidFill>
                <a:latin typeface="+mj-lt"/>
              </a:rPr>
              <a:t>Организовано ЭКГ-обследование с использованием портативного ЭКГ-аппарата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AEA82C-E7DE-4AEA-953E-25FF21359C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2" b="15033"/>
          <a:stretch/>
        </p:blipFill>
        <p:spPr>
          <a:xfrm>
            <a:off x="395536" y="773931"/>
            <a:ext cx="3362775" cy="39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4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292309" y="338877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Организовали работу медицинской бригады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2309" y="3755020"/>
            <a:ext cx="82518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ysClr val="windowText" lastClr="000000"/>
                </a:solidFill>
                <a:latin typeface="+mj-lt"/>
              </a:rPr>
              <a:t>Медицинский профилактический осмотр детей 6 лет в течение одного дня в детском саду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1E3DFB-441D-44E1-AACB-5878DE60D9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5" r="14689"/>
          <a:stretch/>
        </p:blipFill>
        <p:spPr>
          <a:xfrm>
            <a:off x="2699792" y="1093235"/>
            <a:ext cx="5580930" cy="2577567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D300FF-856E-415A-99A4-435CBF721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46" b="5242"/>
          <a:stretch/>
        </p:blipFill>
        <p:spPr>
          <a:xfrm>
            <a:off x="416482" y="1094475"/>
            <a:ext cx="2092572" cy="2592288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</p:spTree>
    <p:extLst>
      <p:ext uri="{BB962C8B-B14F-4D97-AF65-F5344CB8AC3E}">
        <p14:creationId xmlns:p14="http://schemas.microsoft.com/office/powerpoint/2010/main" val="277859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20587" y="292515"/>
            <a:ext cx="6335713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Разработали Стандартную операционную процедуру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158590-B9AC-4B1E-AE5F-B4F54148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0" t="12201" r="21651" b="16401"/>
          <a:stretch/>
        </p:blipFill>
        <p:spPr>
          <a:xfrm rot="16200000">
            <a:off x="-142646" y="1366119"/>
            <a:ext cx="3690410" cy="2614041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803C52-A888-412C-BF00-CAD942D891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3" t="10801" r="21651" b="16050"/>
          <a:stretch/>
        </p:blipFill>
        <p:spPr>
          <a:xfrm rot="16200000">
            <a:off x="2651769" y="1352868"/>
            <a:ext cx="3693519" cy="2643651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A4937A-B31D-49BD-9387-DFA36DF9B9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50" t="12201" r="21651" b="16051"/>
          <a:stretch/>
        </p:blipFill>
        <p:spPr>
          <a:xfrm rot="16200000">
            <a:off x="5459296" y="1359709"/>
            <a:ext cx="3690413" cy="2626859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</p:spTree>
    <p:extLst>
      <p:ext uri="{BB962C8B-B14F-4D97-AF65-F5344CB8AC3E}">
        <p14:creationId xmlns:p14="http://schemas.microsoft.com/office/powerpoint/2010/main" val="3808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87377" y="237415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Сократили сроки предоставления медицинской услуги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576" y="4410336"/>
            <a:ext cx="7776864" cy="64807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85750" indent="-285750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99">
                <a:solidFill>
                  <a:srgbClr val="21212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171450" lvl="1" algn="ctr" rtl="0"/>
            <a:r>
              <a:rPr lang="ru-RU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Процесс проведения </a:t>
            </a:r>
            <a:r>
              <a:rPr lang="en-US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I </a:t>
            </a:r>
            <a:r>
              <a:rPr lang="ru-RU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этапа профилактического медицинского осмотра воспитанников детского сада в возрасте 6 лет сократился с 52 до 1 рабочего дня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388818-AF52-4781-9472-6EB0AFAD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19" y="780237"/>
            <a:ext cx="6966621" cy="3522086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9FEAE83-8B65-420E-B192-4ECAB2500444}"/>
              </a:ext>
            </a:extLst>
          </p:cNvPr>
          <p:cNvSpPr/>
          <p:nvPr/>
        </p:nvSpPr>
        <p:spPr>
          <a:xfrm>
            <a:off x="1501555" y="2769058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v</a:t>
            </a:r>
            <a:endParaRPr lang="ru-RU" sz="1600" b="1" dirty="0">
              <a:solidFill>
                <a:srgbClr val="92D05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C8F3EC-C48F-48E8-BC83-A7F31A57E8B1}"/>
              </a:ext>
            </a:extLst>
          </p:cNvPr>
          <p:cNvSpPr/>
          <p:nvPr/>
        </p:nvSpPr>
        <p:spPr>
          <a:xfrm>
            <a:off x="1506510" y="2892647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v</a:t>
            </a:r>
            <a:endParaRPr lang="ru-RU" sz="16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3ECEA33-0BFE-4690-988B-01846740C2DC}"/>
              </a:ext>
            </a:extLst>
          </p:cNvPr>
          <p:cNvSpPr/>
          <p:nvPr/>
        </p:nvSpPr>
        <p:spPr>
          <a:xfrm>
            <a:off x="1506510" y="2988610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v</a:t>
            </a:r>
            <a:endParaRPr lang="ru-RU" sz="1600" b="1" dirty="0">
              <a:solidFill>
                <a:srgbClr val="92D05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9ABAC4F-690B-4598-8330-B8A4DDA3086E}"/>
              </a:ext>
            </a:extLst>
          </p:cNvPr>
          <p:cNvSpPr/>
          <p:nvPr/>
        </p:nvSpPr>
        <p:spPr>
          <a:xfrm>
            <a:off x="1507845" y="3103880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v</a:t>
            </a:r>
            <a:endParaRPr lang="ru-RU" sz="1600" b="1" dirty="0">
              <a:solidFill>
                <a:srgbClr val="92D05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06DB07A-F607-49A6-846B-DBA4DB8CE5D7}"/>
              </a:ext>
            </a:extLst>
          </p:cNvPr>
          <p:cNvSpPr/>
          <p:nvPr/>
        </p:nvSpPr>
        <p:spPr>
          <a:xfrm>
            <a:off x="1512800" y="3223938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v</a:t>
            </a:r>
            <a:endParaRPr lang="ru-RU" sz="1600" b="1" dirty="0">
              <a:solidFill>
                <a:srgbClr val="92D05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ED76CAB-1AEC-4D2F-B4FD-B00C569BED98}"/>
              </a:ext>
            </a:extLst>
          </p:cNvPr>
          <p:cNvSpPr/>
          <p:nvPr/>
        </p:nvSpPr>
        <p:spPr>
          <a:xfrm>
            <a:off x="1509640" y="3351259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v</a:t>
            </a:r>
            <a:endParaRPr lang="ru-RU" sz="1600" b="1" dirty="0">
              <a:solidFill>
                <a:srgbClr val="92D05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A6C6E67-A121-4DE6-A086-33F698834FA0}"/>
              </a:ext>
            </a:extLst>
          </p:cNvPr>
          <p:cNvSpPr/>
          <p:nvPr/>
        </p:nvSpPr>
        <p:spPr>
          <a:xfrm>
            <a:off x="1519120" y="3478580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v</a:t>
            </a:r>
            <a:endParaRPr lang="ru-RU" sz="1600" b="1" dirty="0">
              <a:solidFill>
                <a:srgbClr val="92D05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BF6DC7B-8D16-40AD-B38F-62008472627A}"/>
              </a:ext>
            </a:extLst>
          </p:cNvPr>
          <p:cNvSpPr/>
          <p:nvPr/>
        </p:nvSpPr>
        <p:spPr>
          <a:xfrm>
            <a:off x="1501555" y="2644810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v</a:t>
            </a:r>
            <a:endParaRPr lang="ru-RU" sz="1600" b="1" dirty="0">
              <a:solidFill>
                <a:srgbClr val="92D050"/>
              </a:solidFill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0313C333-4CE9-4E97-9BA4-FA780E5416F3}"/>
              </a:ext>
            </a:extLst>
          </p:cNvPr>
          <p:cNvCxnSpPr>
            <a:cxnSpLocks/>
          </p:cNvCxnSpPr>
          <p:nvPr/>
        </p:nvCxnSpPr>
        <p:spPr>
          <a:xfrm>
            <a:off x="539552" y="2718147"/>
            <a:ext cx="1224136" cy="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38701FE-7C5B-4F78-BEEF-7E1AD7241C2E}"/>
              </a:ext>
            </a:extLst>
          </p:cNvPr>
          <p:cNvSpPr/>
          <p:nvPr/>
        </p:nvSpPr>
        <p:spPr>
          <a:xfrm>
            <a:off x="683568" y="2441148"/>
            <a:ext cx="609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12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этап</a:t>
            </a:r>
            <a:endParaRPr lang="ru-RU" sz="1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3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23850" y="321415"/>
            <a:ext cx="67770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Провели итоговый мониторинг процесса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578" y="2070075"/>
            <a:ext cx="3931642" cy="10081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85750" indent="-285750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99">
                <a:solidFill>
                  <a:srgbClr val="21212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171450" lvl="1"/>
            <a:r>
              <a:rPr lang="ru-RU" sz="1400" b="1" dirty="0"/>
              <a:t>684 ребенка – 84,5%, прошли профосмотр по новому алгоритму </a:t>
            </a:r>
            <a:r>
              <a:rPr lang="ru-RU" sz="1400" b="1" dirty="0">
                <a:solidFill>
                  <a:srgbClr val="FF0000"/>
                </a:solidFill>
              </a:rPr>
              <a:t>в течение 1 дня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059" y="3294211"/>
            <a:ext cx="393164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85750" indent="-285750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99">
                <a:solidFill>
                  <a:srgbClr val="21212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171450" lvl="1"/>
            <a:r>
              <a:rPr lang="ru-RU" sz="1400" b="1" dirty="0">
                <a:latin typeface="+mn-lt"/>
              </a:rPr>
              <a:t>89 детей – 11%, прошли профосмотр самостоятельно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29ED99-C938-46A5-AB25-BFA1C0A9DFC9}"/>
              </a:ext>
            </a:extLst>
          </p:cNvPr>
          <p:cNvSpPr txBox="1"/>
          <p:nvPr/>
        </p:nvSpPr>
        <p:spPr>
          <a:xfrm>
            <a:off x="352326" y="888107"/>
            <a:ext cx="3931642" cy="10081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85750" indent="-285750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99">
                <a:solidFill>
                  <a:srgbClr val="21212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171450" lvl="1"/>
            <a:r>
              <a:rPr lang="ru-RU" sz="1400" b="1" dirty="0"/>
              <a:t>Контингент подлежащих медицинскому профилактическому осмотру – 806 детей</a:t>
            </a:r>
          </a:p>
        </p:txBody>
      </p:sp>
      <p:sp>
        <p:nvSpPr>
          <p:cNvPr id="2" name="Правая фигурная скобка 1">
            <a:extLst>
              <a:ext uri="{FF2B5EF4-FFF2-40B4-BE49-F238E27FC236}">
                <a16:creationId xmlns:a16="http://schemas.microsoft.com/office/drawing/2014/main" id="{E1D5AB2F-4C71-49AA-AA12-800822CD5A91}"/>
              </a:ext>
            </a:extLst>
          </p:cNvPr>
          <p:cNvSpPr/>
          <p:nvPr/>
        </p:nvSpPr>
        <p:spPr>
          <a:xfrm>
            <a:off x="4429593" y="888107"/>
            <a:ext cx="792088" cy="32702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8A36A6-72FE-401C-AC06-E9C8C59A5B0F}"/>
              </a:ext>
            </a:extLst>
          </p:cNvPr>
          <p:cNvSpPr txBox="1"/>
          <p:nvPr/>
        </p:nvSpPr>
        <p:spPr>
          <a:xfrm>
            <a:off x="5480708" y="1492155"/>
            <a:ext cx="3240360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B050"/>
                </a:solidFill>
                <a:latin typeface="+mj-lt"/>
              </a:rPr>
              <a:t>Выполнен целевой показатель Паспорта регионального проекта «Развитие детского здравоохранения, включая создание современной инфраструктуры оказания медицинской помощи» на уровне 95,9% (773 ребенка)</a:t>
            </a:r>
          </a:p>
        </p:txBody>
      </p:sp>
    </p:spTree>
    <p:extLst>
      <p:ext uri="{BB962C8B-B14F-4D97-AF65-F5344CB8AC3E}">
        <p14:creationId xmlns:p14="http://schemas.microsoft.com/office/powerpoint/2010/main" val="370427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247337" y="215911"/>
            <a:ext cx="4895850" cy="49244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Провели анкетирование пациентов по оценке удовлетворенности от реализации проекта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2455F76-0F27-43BF-99E9-CF9BB2951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881517"/>
            <a:ext cx="5159052" cy="110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Таблица результатов мониторинга «Проведение профилактического медицинского осмотра воспитанников дошкольных организаций в возрасте 6 лет»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360D24-DFB2-48A0-A15D-D69E9A901756}"/>
              </a:ext>
            </a:extLst>
          </p:cNvPr>
          <p:cNvSpPr/>
          <p:nvPr/>
        </p:nvSpPr>
        <p:spPr>
          <a:xfrm>
            <a:off x="3768874" y="3557677"/>
            <a:ext cx="4768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  <a:ea typeface="Times New Roman" panose="02020603050405020304" pitchFamily="18" charset="0"/>
              </a:rPr>
              <a:t>Итоговый показатель по проекту </a:t>
            </a:r>
            <a:r>
              <a:rPr lang="ru-RU" sz="1600" dirty="0">
                <a:latin typeface="+mj-lt"/>
                <a:ea typeface="Calibri" panose="020F0502020204030204" pitchFamily="34" charset="0"/>
              </a:rPr>
              <a:t>«Проведение профилактического медицинского осмотра воспитанников дошкольных организаций в возрасте 6 лет» - 6,74 бала, что соответствует высокому эффекту по шкале повышения удовлетворенности от реализации проекта</a:t>
            </a:r>
            <a:endParaRPr lang="ru-RU" sz="1600" dirty="0">
              <a:latin typeface="+mj-lt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1236B68D-CA90-4C35-BDD9-D169DF91087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68874" y="1730373"/>
          <a:ext cx="4605064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360040">
                  <a:extLst>
                    <a:ext uri="{9D8B030D-6E8A-4147-A177-3AD203B41FA5}">
                      <a16:colId xmlns:a16="http://schemas.microsoft.com/office/drawing/2014/main" val="2881136084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3865476600"/>
                    </a:ext>
                  </a:extLst>
                </a:gridCol>
                <a:gridCol w="788640">
                  <a:extLst>
                    <a:ext uri="{9D8B030D-6E8A-4147-A177-3AD203B41FA5}">
                      <a16:colId xmlns:a16="http://schemas.microsoft.com/office/drawing/2014/main" val="2473988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00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00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Параметры 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8342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Общее количество респондентов 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628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00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 итогового опрос-листа по проекту 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337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326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00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 оценки удовлетворенности качеством предоставленной услуги «до реализации проекта»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ССО ≥ 5, то ИПП+ 3 балла)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2775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00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Итоговый показатель по проекту (4=2/1)+3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6,74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564459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710FE2-EE7E-4DCC-9528-2BA5FFE8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68" y="926651"/>
            <a:ext cx="2854795" cy="4037816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</p:spTree>
    <p:extLst>
      <p:ext uri="{BB962C8B-B14F-4D97-AF65-F5344CB8AC3E}">
        <p14:creationId xmlns:p14="http://schemas.microsoft.com/office/powerpoint/2010/main" val="411026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247338" y="306059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Провели мониторинг достигнутых результатов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5694" y="878380"/>
            <a:ext cx="5472607" cy="76329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85750" indent="-285750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99">
                <a:solidFill>
                  <a:srgbClr val="21212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171450" lvl="1" algn="ctr"/>
            <a:r>
              <a:rPr lang="ru-RU" sz="1400" b="1" dirty="0"/>
              <a:t>Сокращена общая продолжительность </a:t>
            </a:r>
            <a:r>
              <a:rPr lang="en-US" sz="1400" b="1" dirty="0"/>
              <a:t>I</a:t>
            </a:r>
            <a:r>
              <a:rPr lang="ru-RU" sz="1400" b="1" dirty="0"/>
              <a:t> этапа профилактического осмотра с 52 дней до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5695" y="1722177"/>
            <a:ext cx="5472608" cy="72008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85750" indent="-285750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99">
                <a:solidFill>
                  <a:srgbClr val="21212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171450" lvl="1" algn="ctr"/>
            <a:r>
              <a:rPr lang="ru-RU" sz="1400" b="1" dirty="0"/>
              <a:t>Сокращены визиты пациентов с целью прохождения профосмотра с 7 до 1 дня</a:t>
            </a:r>
          </a:p>
        </p:txBody>
      </p:sp>
      <p:sp>
        <p:nvSpPr>
          <p:cNvPr id="9" name="Равнобедренный треугольник 8"/>
          <p:cNvSpPr/>
          <p:nvPr/>
        </p:nvSpPr>
        <p:spPr>
          <a:xfrm rot="10800000">
            <a:off x="3059832" y="3323335"/>
            <a:ext cx="3024336" cy="23861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10" name="Прямоугольник 9"/>
          <p:cNvSpPr/>
          <p:nvPr/>
        </p:nvSpPr>
        <p:spPr>
          <a:xfrm>
            <a:off x="2123725" y="3986150"/>
            <a:ext cx="4896544" cy="1162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Приняты решения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Тиражировать проект для возраста детей 3-х лет и 12 месяцев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3028" y="3599539"/>
            <a:ext cx="3658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Достигнуты целевые показатели проекта</a:t>
            </a: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0800000">
            <a:off x="3059832" y="3948232"/>
            <a:ext cx="3024336" cy="23861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FD845-F647-467F-8864-E75F00067F7D}"/>
              </a:ext>
            </a:extLst>
          </p:cNvPr>
          <p:cNvSpPr txBox="1"/>
          <p:nvPr/>
        </p:nvSpPr>
        <p:spPr>
          <a:xfrm>
            <a:off x="1835695" y="2522756"/>
            <a:ext cx="5472608" cy="72008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285750" indent="-285750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99">
                <a:solidFill>
                  <a:srgbClr val="21212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171450" lvl="1" algn="ctr"/>
            <a:r>
              <a:rPr lang="ru-RU" sz="1400" b="1" dirty="0"/>
              <a:t>Разработан регламент процесса профосмотра воспитанников дошкольных организаций в возрасте 6 лет</a:t>
            </a:r>
          </a:p>
        </p:txBody>
      </p:sp>
    </p:spTree>
    <p:extLst>
      <p:ext uri="{BB962C8B-B14F-4D97-AF65-F5344CB8AC3E}">
        <p14:creationId xmlns:p14="http://schemas.microsoft.com/office/powerpoint/2010/main" val="283739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FF0F08-1952-4D02-AC85-B582265D2B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297" y="158698"/>
            <a:ext cx="4496334" cy="1119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989206-D174-476A-8535-FE2DD47FF69E}"/>
              </a:ext>
            </a:extLst>
          </p:cNvPr>
          <p:cNvSpPr txBox="1"/>
          <p:nvPr/>
        </p:nvSpPr>
        <p:spPr>
          <a:xfrm>
            <a:off x="1289887" y="450676"/>
            <a:ext cx="4015843" cy="637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/>
            <a:r>
              <a:rPr lang="ru-RU" sz="1771" dirty="0">
                <a:solidFill>
                  <a:prstClr val="white"/>
                </a:solidFill>
                <a:latin typeface="Bebas Neue Bold" panose="020B0606020202050201" pitchFamily="34" charset="-52"/>
              </a:rPr>
              <a:t>515 Проектных инициатив в рамках проекта</a:t>
            </a:r>
            <a:br>
              <a:rPr lang="ru-RU" sz="1771" dirty="0">
                <a:solidFill>
                  <a:prstClr val="white"/>
                </a:solidFill>
                <a:latin typeface="Bebas Neue Bold" panose="020B0606020202050201" pitchFamily="34" charset="-52"/>
              </a:rPr>
            </a:br>
            <a:r>
              <a:rPr lang="ru-RU" sz="1771" dirty="0">
                <a:solidFill>
                  <a:prstClr val="white"/>
                </a:solidFill>
                <a:latin typeface="Bebas Neue Bold" panose="020B0606020202050201" pitchFamily="34" charset="-52"/>
              </a:rPr>
              <a:t>«Эффективный регион»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60EACA5-0F6A-4058-9060-F230FCD6AB26}"/>
              </a:ext>
            </a:extLst>
          </p:cNvPr>
          <p:cNvSpPr/>
          <p:nvPr/>
        </p:nvSpPr>
        <p:spPr>
          <a:xfrm>
            <a:off x="1170890" y="1058519"/>
            <a:ext cx="3496521" cy="4036989"/>
          </a:xfrm>
          <a:prstGeom prst="rect">
            <a:avLst/>
          </a:prstGeom>
          <a:solidFill>
            <a:srgbClr val="61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11353"/>
            <a:endParaRPr lang="ru-RU" sz="749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F74859-ED08-468A-AFF4-97E921DF0E72}"/>
              </a:ext>
            </a:extLst>
          </p:cNvPr>
          <p:cNvSpPr txBox="1"/>
          <p:nvPr/>
        </p:nvSpPr>
        <p:spPr>
          <a:xfrm>
            <a:off x="1343115" y="1524088"/>
            <a:ext cx="662361" cy="72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/>
            <a:r>
              <a:rPr lang="ru-RU" sz="4086" dirty="0">
                <a:solidFill>
                  <a:prstClr val="white"/>
                </a:solidFill>
                <a:latin typeface="Bebas Neue Bold" panose="020B0606020202050201" pitchFamily="34" charset="-52"/>
              </a:rPr>
              <a:t>29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1EF47A-08E0-40D1-A69F-F69A6A8751C2}"/>
              </a:ext>
            </a:extLst>
          </p:cNvPr>
          <p:cNvSpPr txBox="1"/>
          <p:nvPr/>
        </p:nvSpPr>
        <p:spPr>
          <a:xfrm>
            <a:off x="1846758" y="1691768"/>
            <a:ext cx="788340" cy="469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1353"/>
            <a:r>
              <a:rPr lang="ru-RU" sz="1226" dirty="0">
                <a:solidFill>
                  <a:prstClr val="white"/>
                </a:solidFill>
                <a:latin typeface="Bebas Neue Bold" panose="020B0606020202050201" pitchFamily="34" charset="-52"/>
              </a:rPr>
              <a:t>Органов власти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55930-D5B9-45FD-8C08-EE25389A6E5D}"/>
              </a:ext>
            </a:extLst>
          </p:cNvPr>
          <p:cNvSpPr txBox="1"/>
          <p:nvPr/>
        </p:nvSpPr>
        <p:spPr>
          <a:xfrm>
            <a:off x="2726019" y="1524088"/>
            <a:ext cx="662361" cy="72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/>
            <a:r>
              <a:rPr lang="ru-RU" sz="4086" dirty="0">
                <a:solidFill>
                  <a:prstClr val="white"/>
                </a:solidFill>
                <a:latin typeface="Bebas Neue Bold" panose="020B0606020202050201" pitchFamily="34" charset="-52"/>
              </a:rPr>
              <a:t>89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DFE28B-1DF8-4CFA-B2DC-C101F2C1056C}"/>
              </a:ext>
            </a:extLst>
          </p:cNvPr>
          <p:cNvSpPr txBox="1"/>
          <p:nvPr/>
        </p:nvSpPr>
        <p:spPr>
          <a:xfrm>
            <a:off x="3283933" y="1664865"/>
            <a:ext cx="750526" cy="469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/>
            <a:r>
              <a:rPr lang="ru-RU" sz="1226" dirty="0">
                <a:solidFill>
                  <a:prstClr val="white"/>
                </a:solidFill>
                <a:latin typeface="Bebas Neue Bold" panose="020B0606020202050201" pitchFamily="34" charset="-52"/>
              </a:rPr>
              <a:t>Проектов</a:t>
            </a:r>
          </a:p>
          <a:p>
            <a:pPr defTabSz="311353"/>
            <a:r>
              <a:rPr lang="ru-RU" sz="1226" dirty="0">
                <a:solidFill>
                  <a:prstClr val="white"/>
                </a:solidFill>
                <a:latin typeface="Bebas Neue Bold" panose="020B0606020202050201" pitchFamily="34" charset="-52"/>
              </a:rPr>
              <a:t>(ВП)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BAE129B-50DD-4557-BCBD-ECDE038A24BD}"/>
              </a:ext>
            </a:extLst>
          </p:cNvPr>
          <p:cNvSpPr/>
          <p:nvPr/>
        </p:nvSpPr>
        <p:spPr>
          <a:xfrm>
            <a:off x="1343115" y="2105026"/>
            <a:ext cx="1226201" cy="1641094"/>
          </a:xfrm>
          <a:prstGeom prst="rect">
            <a:avLst/>
          </a:prstGeom>
          <a:solidFill>
            <a:srgbClr val="615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11353"/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 минэкономразвития (25) </a:t>
            </a:r>
          </a:p>
          <a:p>
            <a:pPr defTabSz="311353"/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 </a:t>
            </a:r>
            <a:r>
              <a:rPr lang="ru-RU" sz="613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минобразования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(3) </a:t>
            </a:r>
          </a:p>
          <a:p>
            <a:pPr defTabSz="311353"/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 </a:t>
            </a:r>
            <a:r>
              <a:rPr lang="ru-RU" sz="613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минстрой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(4)</a:t>
            </a:r>
          </a:p>
          <a:p>
            <a:pPr defTabSz="311353"/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 </a:t>
            </a:r>
            <a:r>
              <a:rPr lang="ru-RU" sz="613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минимущества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(4)</a:t>
            </a:r>
          </a:p>
          <a:p>
            <a:pPr defTabSz="311353"/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 </a:t>
            </a:r>
            <a:r>
              <a:rPr lang="ru-RU" sz="613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минжкх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(3)</a:t>
            </a:r>
          </a:p>
          <a:p>
            <a:pPr defTabSz="311353"/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 </a:t>
            </a:r>
            <a:r>
              <a:rPr lang="ru-RU" sz="613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минспорта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(2)</a:t>
            </a:r>
          </a:p>
          <a:p>
            <a:pPr defTabSz="311353"/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 </a:t>
            </a:r>
            <a:r>
              <a:rPr lang="ru-RU" sz="613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минтруда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(1)</a:t>
            </a:r>
          </a:p>
          <a:p>
            <a:pPr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613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минсельхоз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(5)</a:t>
            </a:r>
          </a:p>
          <a:p>
            <a:pPr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613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минтранспорта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(1)</a:t>
            </a:r>
          </a:p>
          <a:p>
            <a:pPr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613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минкультуры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(1)</a:t>
            </a:r>
          </a:p>
          <a:p>
            <a:pPr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613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минздрав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(4)</a:t>
            </a:r>
          </a:p>
          <a:p>
            <a:pPr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613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минприроды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(1) </a:t>
            </a:r>
          </a:p>
          <a:p>
            <a:pPr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613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минрегион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(1)</a:t>
            </a:r>
          </a:p>
          <a:p>
            <a:pPr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613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минцифры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(1)</a:t>
            </a:r>
          </a:p>
          <a:p>
            <a:pPr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613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минпромэнерго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(2)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F5A5A54-06F4-4E2F-BDC6-41726DF86A14}"/>
              </a:ext>
            </a:extLst>
          </p:cNvPr>
          <p:cNvSpPr/>
          <p:nvPr/>
        </p:nvSpPr>
        <p:spPr>
          <a:xfrm>
            <a:off x="2322878" y="2188852"/>
            <a:ext cx="2340810" cy="143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757"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департамент потребительского рынка (2)</a:t>
            </a:r>
          </a:p>
          <a:p>
            <a:pPr marL="116757"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ком. по управлению архивным делом (4)</a:t>
            </a:r>
          </a:p>
          <a:p>
            <a:pPr marL="116757"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ком. по молодежной</a:t>
            </a:r>
            <a:r>
              <a:rPr lang="en-US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политике (1)</a:t>
            </a:r>
          </a:p>
          <a:p>
            <a:pPr marL="116757"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ком. по охране культурного наследия (1)</a:t>
            </a:r>
          </a:p>
          <a:p>
            <a:pPr marL="116757"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управление ЗАГС (4)</a:t>
            </a:r>
          </a:p>
          <a:p>
            <a:pPr marL="116757"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управление занятости (2)</a:t>
            </a:r>
          </a:p>
          <a:p>
            <a:pPr marL="116757"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управление ветеринарии (3)</a:t>
            </a:r>
          </a:p>
          <a:p>
            <a:pPr marL="116757"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рег. служба ГСН (2)  </a:t>
            </a:r>
          </a:p>
          <a:p>
            <a:pPr marL="116757"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рег. служба по тарифам (2)</a:t>
            </a:r>
          </a:p>
          <a:p>
            <a:pPr marL="116757"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613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жилинспекция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(1)</a:t>
            </a:r>
          </a:p>
          <a:p>
            <a:pPr marL="116757"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административная инспекция</a:t>
            </a:r>
            <a:r>
              <a:rPr lang="ru-RU" sz="749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(2)</a:t>
            </a:r>
          </a:p>
          <a:p>
            <a:pPr marL="116757"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департамент мировых судей (4)</a:t>
            </a:r>
          </a:p>
          <a:p>
            <a:pPr marL="116757"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департамент по предупреждению и ликвидации ЧС (2)</a:t>
            </a:r>
          </a:p>
          <a:p>
            <a:pPr marL="116757" defTabSz="311353">
              <a:buFont typeface="Arial" panose="020B0604020202020204" pitchFamily="34" charset="0"/>
              <a:buChar char="•"/>
            </a:pPr>
            <a:r>
              <a:rPr lang="ru-RU" sz="613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департамент по делам казачества (1)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2F48A5-5872-4D70-9DAF-89B4DC6FB024}"/>
              </a:ext>
            </a:extLst>
          </p:cNvPr>
          <p:cNvSpPr txBox="1"/>
          <p:nvPr/>
        </p:nvSpPr>
        <p:spPr>
          <a:xfrm>
            <a:off x="1349997" y="4405374"/>
            <a:ext cx="662361" cy="72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/>
            <a:r>
              <a:rPr lang="ru-RU" sz="4086" dirty="0">
                <a:solidFill>
                  <a:prstClr val="white"/>
                </a:solidFill>
                <a:latin typeface="Bebas Neue Bold" panose="020B0606020202050201" pitchFamily="34" charset="-52"/>
              </a:rPr>
              <a:t>55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F3C84A-1B8F-43FA-A448-F7C5196B4351}"/>
              </a:ext>
            </a:extLst>
          </p:cNvPr>
          <p:cNvSpPr txBox="1"/>
          <p:nvPr/>
        </p:nvSpPr>
        <p:spPr>
          <a:xfrm>
            <a:off x="1854772" y="4582120"/>
            <a:ext cx="1053494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/>
            <a:r>
              <a:rPr lang="ru-RU" sz="1090" dirty="0">
                <a:solidFill>
                  <a:prstClr val="white"/>
                </a:solidFill>
                <a:latin typeface="Bebas Neue Bold" panose="020B0606020202050201" pitchFamily="34" charset="-52"/>
              </a:rPr>
              <a:t>Муниципальных</a:t>
            </a:r>
            <a:r>
              <a:rPr lang="en-US" sz="1090" dirty="0">
                <a:solidFill>
                  <a:prstClr val="white"/>
                </a:solidFill>
                <a:latin typeface="Bebas Neue Bold" panose="020B0606020202050201" pitchFamily="34" charset="-52"/>
              </a:rPr>
              <a:t/>
            </a:r>
            <a:br>
              <a:rPr lang="en-US" sz="1090" dirty="0">
                <a:solidFill>
                  <a:prstClr val="white"/>
                </a:solidFill>
                <a:latin typeface="Bebas Neue Bold" panose="020B0606020202050201" pitchFamily="34" charset="-52"/>
              </a:rPr>
            </a:br>
            <a:r>
              <a:rPr lang="ru-RU" sz="1090" dirty="0">
                <a:solidFill>
                  <a:prstClr val="white"/>
                </a:solidFill>
                <a:latin typeface="Bebas Neue Bold" panose="020B0606020202050201" pitchFamily="34" charset="-52"/>
              </a:rPr>
              <a:t>образований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F16D5B-B7EB-4950-A4A2-C48FABA231B1}"/>
              </a:ext>
            </a:extLst>
          </p:cNvPr>
          <p:cNvSpPr txBox="1"/>
          <p:nvPr/>
        </p:nvSpPr>
        <p:spPr>
          <a:xfrm>
            <a:off x="2772095" y="4408774"/>
            <a:ext cx="901209" cy="72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/>
            <a:r>
              <a:rPr lang="ru-RU" sz="4086" dirty="0">
                <a:solidFill>
                  <a:prstClr val="white"/>
                </a:solidFill>
                <a:latin typeface="Bebas Neue Bold" panose="020B0606020202050201" pitchFamily="34" charset="-52"/>
              </a:rPr>
              <a:t>420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59ECA-8F70-4C0A-B04F-4AE3D578EF8C}"/>
              </a:ext>
            </a:extLst>
          </p:cNvPr>
          <p:cNvSpPr txBox="1"/>
          <p:nvPr/>
        </p:nvSpPr>
        <p:spPr>
          <a:xfrm>
            <a:off x="3512965" y="4581279"/>
            <a:ext cx="1192662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1353"/>
            <a:r>
              <a:rPr lang="ru-RU" sz="1090" dirty="0">
                <a:solidFill>
                  <a:prstClr val="white"/>
                </a:solidFill>
                <a:latin typeface="Bebas Neue Bold" panose="020B0606020202050201" pitchFamily="34" charset="-52"/>
              </a:rPr>
              <a:t>Проектов</a:t>
            </a:r>
          </a:p>
          <a:p>
            <a:pPr defTabSz="311353"/>
            <a:r>
              <a:rPr lang="ru-RU" sz="1090" dirty="0">
                <a:solidFill>
                  <a:prstClr val="white"/>
                </a:solidFill>
                <a:latin typeface="Bebas Neue Bold" panose="020B0606020202050201" pitchFamily="34" charset="-52"/>
              </a:rPr>
              <a:t>(МП)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F5005EF-0F01-40F2-B918-4079C321583A}"/>
              </a:ext>
            </a:extLst>
          </p:cNvPr>
          <p:cNvSpPr/>
          <p:nvPr/>
        </p:nvSpPr>
        <p:spPr>
          <a:xfrm>
            <a:off x="1338528" y="3504917"/>
            <a:ext cx="1409088" cy="18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11353"/>
            <a:endParaRPr lang="ru-RU" sz="61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BBE7BA7-490B-441C-B5C5-9581C418B836}"/>
              </a:ext>
            </a:extLst>
          </p:cNvPr>
          <p:cNvSpPr/>
          <p:nvPr/>
        </p:nvSpPr>
        <p:spPr>
          <a:xfrm>
            <a:off x="2661545" y="3519955"/>
            <a:ext cx="2002143" cy="18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11353"/>
            <a:endParaRPr lang="ru-RU" sz="613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6864680-2CF5-4ED2-AE7A-F2EACBA2AB0A}"/>
              </a:ext>
            </a:extLst>
          </p:cNvPr>
          <p:cNvCxnSpPr>
            <a:cxnSpLocks/>
          </p:cNvCxnSpPr>
          <p:nvPr/>
        </p:nvCxnSpPr>
        <p:spPr>
          <a:xfrm>
            <a:off x="1176500" y="3779817"/>
            <a:ext cx="348135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6175661-70B2-46E4-8CE3-02E7826B5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7521" y="1404568"/>
            <a:ext cx="465815" cy="465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35D9774-7ECC-483D-9AC8-3098E9A7D2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89141" y="1404568"/>
            <a:ext cx="465815" cy="46581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D9F5275-9D09-44C7-8926-92B617780174}"/>
              </a:ext>
            </a:extLst>
          </p:cNvPr>
          <p:cNvSpPr txBox="1"/>
          <p:nvPr/>
        </p:nvSpPr>
        <p:spPr>
          <a:xfrm>
            <a:off x="5276655" y="1404568"/>
            <a:ext cx="1072730" cy="688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>
              <a:spcAft>
                <a:spcPts val="409"/>
              </a:spcAft>
            </a:pP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Эффективное</a:t>
            </a:r>
            <a:b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строительство</a:t>
            </a:r>
          </a:p>
          <a:p>
            <a:pPr defTabSz="311353">
              <a:spcAft>
                <a:spcPts val="409"/>
              </a:spcAft>
            </a:pPr>
            <a:r>
              <a:rPr lang="ru-RU" sz="1771" b="1" dirty="0">
                <a:solidFill>
                  <a:srgbClr val="B20936"/>
                </a:solidFill>
                <a:latin typeface="Bebas Neue Bold" panose="020B0606020202050201" pitchFamily="34" charset="-52"/>
                <a:ea typeface="Roboto" panose="02000000000000000000" pitchFamily="2" charset="0"/>
              </a:rPr>
              <a:t>2 проекта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3D3F4E-FB52-4C77-9F14-BA0C0A0F9DA5}"/>
              </a:ext>
            </a:extLst>
          </p:cNvPr>
          <p:cNvSpPr txBox="1"/>
          <p:nvPr/>
        </p:nvSpPr>
        <p:spPr>
          <a:xfrm>
            <a:off x="6970121" y="1393245"/>
            <a:ext cx="1143262" cy="688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>
              <a:spcAft>
                <a:spcPts val="409"/>
              </a:spcAft>
            </a:pP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Эффективный</a:t>
            </a:r>
            <a:b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транспорт и ЖКХ</a:t>
            </a:r>
          </a:p>
          <a:p>
            <a:pPr defTabSz="311353">
              <a:spcAft>
                <a:spcPts val="409"/>
              </a:spcAft>
            </a:pPr>
            <a:r>
              <a:rPr lang="ru-RU" sz="1771" b="1">
                <a:solidFill>
                  <a:srgbClr val="B20936"/>
                </a:solidFill>
                <a:latin typeface="Bebas Neue Bold" panose="020B0606020202050201" pitchFamily="34" charset="-52"/>
                <a:ea typeface="Roboto" panose="02000000000000000000" pitchFamily="2" charset="0"/>
              </a:rPr>
              <a:t>41 проект</a:t>
            </a:r>
            <a:endParaRPr lang="ru-RU" sz="1771" b="1" dirty="0">
              <a:solidFill>
                <a:srgbClr val="B20936"/>
              </a:solidFill>
              <a:latin typeface="Bebas Neue Bold" panose="020B0606020202050201" pitchFamily="34" charset="-52"/>
              <a:ea typeface="Roboto" panose="02000000000000000000" pitchFamily="2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9879E2C-E21D-41CB-BB03-D9967FEBD7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07521" y="2359977"/>
            <a:ext cx="465815" cy="46581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6196C03-67EB-4921-904D-2F00EA9382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89141" y="2359977"/>
            <a:ext cx="465815" cy="46581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4892AC5-A59E-4070-B38A-9C18C00A0957}"/>
              </a:ext>
            </a:extLst>
          </p:cNvPr>
          <p:cNvSpPr txBox="1"/>
          <p:nvPr/>
        </p:nvSpPr>
        <p:spPr>
          <a:xfrm>
            <a:off x="5276655" y="2359977"/>
            <a:ext cx="1300356" cy="688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>
              <a:spcAft>
                <a:spcPts val="409"/>
              </a:spcAft>
            </a:pP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Эффективное</a:t>
            </a:r>
            <a:r>
              <a:rPr lang="en-US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образование</a:t>
            </a:r>
          </a:p>
          <a:p>
            <a:pPr defTabSz="311353">
              <a:spcAft>
                <a:spcPts val="409"/>
              </a:spcAft>
            </a:pPr>
            <a:r>
              <a:rPr lang="ru-RU" sz="1771" b="1" dirty="0">
                <a:solidFill>
                  <a:srgbClr val="B20936"/>
                </a:solidFill>
                <a:latin typeface="Bebas Neue Bold" panose="020B0606020202050201" pitchFamily="34" charset="-52"/>
                <a:ea typeface="Roboto" panose="02000000000000000000" pitchFamily="2" charset="0"/>
              </a:rPr>
              <a:t>66 проектов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80897A-335D-42A6-B947-897BC5EB468D}"/>
              </a:ext>
            </a:extLst>
          </p:cNvPr>
          <p:cNvSpPr txBox="1"/>
          <p:nvPr/>
        </p:nvSpPr>
        <p:spPr>
          <a:xfrm>
            <a:off x="6970121" y="2348654"/>
            <a:ext cx="1176925" cy="688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>
              <a:spcAft>
                <a:spcPts val="409"/>
              </a:spcAft>
            </a:pP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Эффективное</a:t>
            </a:r>
            <a:b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здравоохранение</a:t>
            </a:r>
          </a:p>
          <a:p>
            <a:pPr defTabSz="311353">
              <a:spcAft>
                <a:spcPts val="409"/>
              </a:spcAft>
            </a:pPr>
            <a:r>
              <a:rPr lang="ru-RU" sz="1771" b="1" dirty="0">
                <a:solidFill>
                  <a:srgbClr val="B20936"/>
                </a:solidFill>
                <a:latin typeface="Bebas Neue Bold" panose="020B0606020202050201" pitchFamily="34" charset="-52"/>
                <a:ea typeface="Roboto" panose="02000000000000000000" pitchFamily="2" charset="0"/>
              </a:rPr>
              <a:t>82 проекта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33D4E77-227C-4228-9F23-EF430C54D3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07521" y="3315386"/>
            <a:ext cx="465815" cy="46581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B3DF855-9592-40EF-A4A1-223258A830F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83375" y="3315386"/>
            <a:ext cx="465815" cy="46581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14B4783-6F24-47A9-8874-C4F6B54A842E}"/>
              </a:ext>
            </a:extLst>
          </p:cNvPr>
          <p:cNvSpPr txBox="1"/>
          <p:nvPr/>
        </p:nvSpPr>
        <p:spPr>
          <a:xfrm>
            <a:off x="5276655" y="3315385"/>
            <a:ext cx="1300356" cy="688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>
              <a:spcAft>
                <a:spcPts val="409"/>
              </a:spcAft>
            </a:pP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Эффективный</a:t>
            </a:r>
            <a:b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спорт и досуг</a:t>
            </a:r>
          </a:p>
          <a:p>
            <a:pPr defTabSz="311353">
              <a:spcAft>
                <a:spcPts val="409"/>
              </a:spcAft>
            </a:pPr>
            <a:r>
              <a:rPr lang="ru-RU" sz="1771" b="1" dirty="0">
                <a:solidFill>
                  <a:srgbClr val="B20936"/>
                </a:solidFill>
                <a:latin typeface="Bebas Neue Bold" panose="020B0606020202050201" pitchFamily="34" charset="-52"/>
                <a:ea typeface="Roboto" panose="02000000000000000000" pitchFamily="2" charset="0"/>
              </a:rPr>
              <a:t>13 проектов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48E2B0-1CA8-4B1E-A546-FEDF3992787D}"/>
              </a:ext>
            </a:extLst>
          </p:cNvPr>
          <p:cNvSpPr txBox="1"/>
          <p:nvPr/>
        </p:nvSpPr>
        <p:spPr>
          <a:xfrm>
            <a:off x="6923993" y="3323523"/>
            <a:ext cx="1358929" cy="68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1353">
              <a:spcAft>
                <a:spcPts val="409"/>
              </a:spcAft>
            </a:pP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Эффективные</a:t>
            </a:r>
            <a:r>
              <a:rPr lang="en-US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услуги населению</a:t>
            </a:r>
          </a:p>
          <a:p>
            <a:pPr defTabSz="311353">
              <a:spcAft>
                <a:spcPts val="409"/>
              </a:spcAft>
            </a:pPr>
            <a:r>
              <a:rPr lang="ru-RU" sz="1771" b="1" dirty="0">
                <a:solidFill>
                  <a:srgbClr val="B20936"/>
                </a:solidFill>
                <a:latin typeface="Bebas Neue Bold" panose="020B0606020202050201" pitchFamily="34" charset="-52"/>
                <a:ea typeface="Roboto" panose="02000000000000000000" pitchFamily="2" charset="0"/>
              </a:rPr>
              <a:t>131 проект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9D12484-F009-4F6A-BEC3-DA94B4E425F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07521" y="4270795"/>
            <a:ext cx="465815" cy="46581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32D09C9-382F-4DDC-A3B3-8778B555D4E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500673" y="4270795"/>
            <a:ext cx="465815" cy="4658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C965A6B-4601-47B5-9903-A9AE317C741A}"/>
              </a:ext>
            </a:extLst>
          </p:cNvPr>
          <p:cNvSpPr txBox="1"/>
          <p:nvPr/>
        </p:nvSpPr>
        <p:spPr>
          <a:xfrm>
            <a:off x="5276655" y="4270795"/>
            <a:ext cx="1404552" cy="824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>
              <a:spcAft>
                <a:spcPts val="409"/>
              </a:spcAft>
            </a:pP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Оптимизация</a:t>
            </a:r>
            <a:r>
              <a:rPr lang="en-US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административных</a:t>
            </a:r>
            <a:r>
              <a:rPr lang="en-US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процессов</a:t>
            </a:r>
            <a:endParaRPr lang="en-US" sz="885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defTabSz="311353"/>
            <a:r>
              <a:rPr lang="ru-RU" sz="1771" b="1" dirty="0">
                <a:solidFill>
                  <a:srgbClr val="B20936"/>
                </a:solidFill>
                <a:latin typeface="Bebas Neue Bold" panose="020B0606020202050201" pitchFamily="34" charset="-52"/>
                <a:ea typeface="Roboto" panose="02000000000000000000" pitchFamily="2" charset="0"/>
              </a:rPr>
              <a:t>179 проектов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BDF331-B482-4711-AF95-5E9F245F1CA3}"/>
              </a:ext>
            </a:extLst>
          </p:cNvPr>
          <p:cNvSpPr txBox="1"/>
          <p:nvPr/>
        </p:nvSpPr>
        <p:spPr>
          <a:xfrm>
            <a:off x="6970121" y="4259473"/>
            <a:ext cx="968535" cy="824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>
              <a:spcAft>
                <a:spcPts val="409"/>
              </a:spcAft>
            </a:pP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Эффективное</a:t>
            </a:r>
            <a:r>
              <a:rPr lang="en-US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сельское</a:t>
            </a:r>
            <a:r>
              <a:rPr lang="en-US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885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хозяйство</a:t>
            </a:r>
          </a:p>
          <a:p>
            <a:pPr defTabSz="311353">
              <a:spcAft>
                <a:spcPts val="409"/>
              </a:spcAft>
            </a:pPr>
            <a:r>
              <a:rPr lang="ru-RU" sz="1771" b="1" dirty="0">
                <a:solidFill>
                  <a:srgbClr val="B20936"/>
                </a:solidFill>
                <a:latin typeface="Bebas Neue Bold" panose="020B0606020202050201" pitchFamily="34" charset="-52"/>
                <a:ea typeface="Roboto" panose="02000000000000000000" pitchFamily="2" charset="0"/>
              </a:rPr>
              <a:t>1 проект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B2F48A5-5872-4D70-9DAF-89B4DC6FB024}"/>
              </a:ext>
            </a:extLst>
          </p:cNvPr>
          <p:cNvSpPr txBox="1"/>
          <p:nvPr/>
        </p:nvSpPr>
        <p:spPr>
          <a:xfrm>
            <a:off x="1314713" y="4598058"/>
            <a:ext cx="184731" cy="72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/>
            <a:endParaRPr lang="ru-RU" sz="4086" dirty="0">
              <a:solidFill>
                <a:prstClr val="white"/>
              </a:solidFill>
              <a:latin typeface="Bebas Neue Bold" panose="020B0606020202050201" pitchFamily="34" charset="-52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163614" y="4371677"/>
            <a:ext cx="349652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AF74859-ED08-468A-AFF4-97E921DF0E72}"/>
              </a:ext>
            </a:extLst>
          </p:cNvPr>
          <p:cNvSpPr txBox="1"/>
          <p:nvPr/>
        </p:nvSpPr>
        <p:spPr>
          <a:xfrm>
            <a:off x="1349996" y="3736277"/>
            <a:ext cx="423514" cy="72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/>
            <a:r>
              <a:rPr lang="ru-RU" sz="4086" dirty="0">
                <a:solidFill>
                  <a:prstClr val="white"/>
                </a:solidFill>
                <a:latin typeface="Bebas Neue Bold" panose="020B0606020202050201" pitchFamily="34" charset="-52"/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31EF47A-08E0-40D1-A69F-F69A6A8751C2}"/>
              </a:ext>
            </a:extLst>
          </p:cNvPr>
          <p:cNvSpPr txBox="1"/>
          <p:nvPr/>
        </p:nvSpPr>
        <p:spPr>
          <a:xfrm>
            <a:off x="1704399" y="3892695"/>
            <a:ext cx="1063221" cy="658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1353"/>
            <a:r>
              <a:rPr lang="ru-RU" sz="1226" dirty="0">
                <a:solidFill>
                  <a:prstClr val="white"/>
                </a:solidFill>
                <a:latin typeface="Bebas Neue Bold" panose="020B0606020202050201" pitchFamily="34" charset="-52"/>
              </a:rPr>
              <a:t>Структурных подразделения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DFE28B-1DF8-4CFA-B2DC-C101F2C1056C}"/>
              </a:ext>
            </a:extLst>
          </p:cNvPr>
          <p:cNvSpPr txBox="1"/>
          <p:nvPr/>
        </p:nvSpPr>
        <p:spPr>
          <a:xfrm>
            <a:off x="3223762" y="3888748"/>
            <a:ext cx="750526" cy="469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/>
            <a:r>
              <a:rPr lang="ru-RU" sz="1226" dirty="0">
                <a:solidFill>
                  <a:prstClr val="white"/>
                </a:solidFill>
                <a:latin typeface="Bebas Neue Bold" panose="020B0606020202050201" pitchFamily="34" charset="-52"/>
              </a:rPr>
              <a:t>Проектов</a:t>
            </a:r>
          </a:p>
          <a:p>
            <a:pPr defTabSz="311353"/>
            <a:r>
              <a:rPr lang="ru-RU" sz="1226" dirty="0">
                <a:solidFill>
                  <a:prstClr val="white"/>
                </a:solidFill>
                <a:latin typeface="Bebas Neue Bold" panose="020B0606020202050201" pitchFamily="34" charset="-52"/>
              </a:rPr>
              <a:t>(ПСП)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1255930-D5B9-45FD-8C08-EE25389A6E5D}"/>
              </a:ext>
            </a:extLst>
          </p:cNvPr>
          <p:cNvSpPr txBox="1"/>
          <p:nvPr/>
        </p:nvSpPr>
        <p:spPr>
          <a:xfrm>
            <a:off x="2871247" y="3732483"/>
            <a:ext cx="423514" cy="72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/>
            <a:r>
              <a:rPr lang="ru-RU" sz="4086" dirty="0">
                <a:solidFill>
                  <a:prstClr val="white"/>
                </a:solidFill>
                <a:latin typeface="Bebas Neue Bold" panose="020B0606020202050201" pitchFamily="34" charset="-52"/>
              </a:rPr>
              <a:t>5</a:t>
            </a:r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C6864680-2CF5-4ED2-AE7A-F2EACBA2AB0A}"/>
              </a:ext>
            </a:extLst>
          </p:cNvPr>
          <p:cNvCxnSpPr>
            <a:cxnSpLocks/>
          </p:cNvCxnSpPr>
          <p:nvPr/>
        </p:nvCxnSpPr>
        <p:spPr>
          <a:xfrm>
            <a:off x="1170890" y="1591873"/>
            <a:ext cx="348135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9AF74859-ED08-468A-AFF4-97E921DF0E72}"/>
              </a:ext>
            </a:extLst>
          </p:cNvPr>
          <p:cNvSpPr txBox="1"/>
          <p:nvPr/>
        </p:nvSpPr>
        <p:spPr>
          <a:xfrm>
            <a:off x="1314712" y="943690"/>
            <a:ext cx="423514" cy="72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11353"/>
            <a:r>
              <a:rPr lang="ru-RU" sz="4086" dirty="0">
                <a:solidFill>
                  <a:prstClr val="white"/>
                </a:solidFill>
                <a:latin typeface="Bebas Neue Bold" panose="020B0606020202050201" pitchFamily="34" charset="-52"/>
              </a:rPr>
              <a:t>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31EF47A-08E0-40D1-A69F-F69A6A8751C2}"/>
              </a:ext>
            </a:extLst>
          </p:cNvPr>
          <p:cNvSpPr txBox="1"/>
          <p:nvPr/>
        </p:nvSpPr>
        <p:spPr>
          <a:xfrm>
            <a:off x="1633842" y="1105596"/>
            <a:ext cx="3047258" cy="469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1353"/>
            <a:r>
              <a:rPr lang="ru-RU" sz="1226" dirty="0">
                <a:solidFill>
                  <a:prstClr val="white"/>
                </a:solidFill>
                <a:latin typeface="Bebas Neue Bold" panose="020B0606020202050201" pitchFamily="34" charset="-52"/>
              </a:rPr>
              <a:t>Межведомственный проект – сквозной инвестиционный поток</a:t>
            </a:r>
          </a:p>
        </p:txBody>
      </p:sp>
      <p:sp>
        <p:nvSpPr>
          <p:cNvPr id="56" name="Заголовок 2"/>
          <p:cNvSpPr txBox="1">
            <a:spLocks/>
          </p:cNvSpPr>
          <p:nvPr/>
        </p:nvSpPr>
        <p:spPr>
          <a:xfrm>
            <a:off x="165322" y="58059"/>
            <a:ext cx="6758671" cy="58166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rgbClr val="333333"/>
                </a:solidFill>
                <a:latin typeface="Arial" charset="0"/>
                <a:ea typeface="Arial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Эффективный регион в Ростовской области</a:t>
            </a:r>
            <a:endParaRPr lang="ru-RU" kern="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52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42407" y="306425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Провели закрытие проекта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50FFBB-024B-45C9-A2D5-3A6E2310C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775816"/>
            <a:ext cx="2966851" cy="4196308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00C15F-E7BA-4B67-A4D1-7FE9AB316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775816"/>
            <a:ext cx="2966851" cy="4196308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</p:spTree>
    <p:extLst>
      <p:ext uri="{BB962C8B-B14F-4D97-AF65-F5344CB8AC3E}">
        <p14:creationId xmlns:p14="http://schemas.microsoft.com/office/powerpoint/2010/main" val="300058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2089149" y="2416175"/>
            <a:ext cx="4860925" cy="127408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rgbClr val="002960"/>
                </a:solidFill>
                <a:latin typeface="+mn-lt"/>
                <a:ea typeface="+mj-ea"/>
                <a:cs typeface="+mj-cs"/>
              </a:rPr>
              <a:t>Спасибо за </a:t>
            </a:r>
            <a:r>
              <a:rPr lang="ru-RU" sz="2400" dirty="0">
                <a:solidFill>
                  <a:srgbClr val="002960"/>
                </a:solidFill>
                <a:latin typeface="+mn-lt"/>
                <a:ea typeface="+mj-ea"/>
                <a:cs typeface="+mj-cs"/>
              </a:rPr>
              <a:t>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83386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840182" y="246221"/>
            <a:ext cx="51173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69826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8564" algn="l"/>
              </a:tabLst>
              <a:defRPr sz="1498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2pPr>
            <a:lvl3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3pPr>
            <a:lvl4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4pPr>
            <a:lvl5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5pPr>
            <a:lvl6pPr marL="356553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6pPr>
            <a:lvl7pPr marL="713124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7pPr>
            <a:lvl8pPr marL="1069686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8pPr>
            <a:lvl9pPr marL="1426248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6982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8564" algn="l"/>
              </a:tabLst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Проектный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подход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96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282751"/>
              </p:ext>
            </p:extLst>
          </p:nvPr>
        </p:nvGraphicFramePr>
        <p:xfrm>
          <a:off x="840182" y="1265936"/>
          <a:ext cx="7620424" cy="2189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424">
                  <a:extLst>
                    <a:ext uri="{9D8B030D-6E8A-4147-A177-3AD203B41FA5}">
                      <a16:colId xmlns:a16="http://schemas.microsoft.com/office/drawing/2014/main" val="35347238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1.    Термины и определения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0243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2.    Этапы реализации проекта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002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3.    1- </a:t>
                      </a:r>
                      <a:r>
                        <a:rPr lang="ru-RU" altLang="ru-RU" sz="1600" kern="1200" dirty="0" smtClean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Этап «Открытие и подготовка проекта»</a:t>
                      </a:r>
                      <a:endParaRPr lang="ru-RU" sz="1600" kern="1200" dirty="0" smtClean="0">
                        <a:solidFill>
                          <a:srgbClr val="BAD3EC">
                            <a:lumMod val="10000"/>
                          </a:srgb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5221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kern="1200" dirty="0" smtClean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4.    2- Этап «Диагностика и целевое состояние»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8319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5.    3- </a:t>
                      </a:r>
                      <a:r>
                        <a:rPr lang="ru-RU" altLang="ru-RU" sz="1600" kern="1200" dirty="0" smtClean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Этап «Внедрение улучшений»</a:t>
                      </a:r>
                      <a:endParaRPr lang="ru-RU" sz="1600" kern="1200" dirty="0" smtClean="0">
                        <a:solidFill>
                          <a:srgbClr val="BAD3EC">
                            <a:lumMod val="10000"/>
                          </a:srgb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4653322"/>
                  </a:ext>
                </a:extLst>
              </a:tr>
              <a:tr h="304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6.    4- </a:t>
                      </a:r>
                      <a:r>
                        <a:rPr lang="ru-RU" altLang="ru-RU" sz="1600" kern="1200" dirty="0" smtClean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Этап «</a:t>
                      </a:r>
                      <a:r>
                        <a:rPr lang="ru-RU" altLang="ru-RU" sz="1600" dirty="0" smtClean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</a:rPr>
                        <a:t>Закрепление результатов и закрытие проекта</a:t>
                      </a:r>
                      <a:r>
                        <a:rPr lang="ru-RU" altLang="ru-RU" sz="1600" kern="1200" dirty="0" smtClean="0">
                          <a:solidFill>
                            <a:srgbClr val="BAD3EC">
                              <a:lumMod val="10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»</a:t>
                      </a:r>
                      <a:endParaRPr lang="ru-RU" sz="1600" kern="1200" dirty="0" smtClean="0">
                        <a:solidFill>
                          <a:srgbClr val="BAD3EC">
                            <a:lumMod val="10000"/>
                          </a:srgb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1304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3050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405580" y="246221"/>
            <a:ext cx="51173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69826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8564" algn="l"/>
              </a:tabLst>
              <a:defRPr sz="1498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2pPr>
            <a:lvl3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3pPr>
            <a:lvl4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4pPr>
            <a:lvl5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5pPr>
            <a:lvl6pPr marL="356553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6pPr>
            <a:lvl7pPr marL="713124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7pPr>
            <a:lvl8pPr marL="1069686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8pPr>
            <a:lvl9pPr marL="1426248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6982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8564" algn="l"/>
              </a:tabLst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1. Термины и определения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29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96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gray">
          <a:xfrm>
            <a:off x="61786" y="607601"/>
            <a:ext cx="1118956" cy="21544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Термин</a:t>
            </a:r>
          </a:p>
        </p:txBody>
      </p:sp>
      <p:sp>
        <p:nvSpPr>
          <p:cNvPr id="29" name="Rectangle 18"/>
          <p:cNvSpPr>
            <a:spLocks noChangeArrowheads="1"/>
          </p:cNvSpPr>
          <p:nvPr/>
        </p:nvSpPr>
        <p:spPr bwMode="gray">
          <a:xfrm>
            <a:off x="4410868" y="604481"/>
            <a:ext cx="1689715" cy="21544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69883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Определение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087054"/>
              </p:ext>
            </p:extLst>
          </p:nvPr>
        </p:nvGraphicFramePr>
        <p:xfrm>
          <a:off x="61786" y="850702"/>
          <a:ext cx="9040697" cy="409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2334">
                  <a:extLst>
                    <a:ext uri="{9D8B030D-6E8A-4147-A177-3AD203B41FA5}">
                      <a16:colId xmlns:a16="http://schemas.microsoft.com/office/drawing/2014/main" val="3534723881"/>
                    </a:ext>
                  </a:extLst>
                </a:gridCol>
                <a:gridCol w="7508363">
                  <a:extLst>
                    <a:ext uri="{9D8B030D-6E8A-4147-A177-3AD203B41FA5}">
                      <a16:colId xmlns:a16="http://schemas.microsoft.com/office/drawing/2014/main" val="2189065001"/>
                    </a:ext>
                  </a:extLst>
                </a:gridCol>
              </a:tblGrid>
              <a:tr h="374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Владелец процесса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Руководитель структурного подразделения/ функции, который управляет процессом и несет ответственность за его результат и эффективность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0476458"/>
                  </a:ext>
                </a:extLst>
              </a:tr>
              <a:tr h="374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Границы</a:t>
                      </a:r>
                      <a:r>
                        <a:rPr lang="ru-RU" altLang="ru-RU" sz="1100" kern="1200" baseline="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проекта</a:t>
                      </a:r>
                      <a:endParaRPr lang="ru-RU" altLang="ru-RU" sz="1100" kern="1200" dirty="0" smtClean="0">
                        <a:solidFill>
                          <a:srgbClr val="21212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1">
                        <a:spcBef>
                          <a:spcPts val="600"/>
                        </a:spcBef>
                      </a:pP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Начальный и конечный этапы  процесса/ фрагмента процесса, в котором будут проводиться улучшения и замеры</a:t>
                      </a:r>
                      <a:r>
                        <a:rPr lang="ru-RU" sz="1100" kern="1200" baseline="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целевых показателей</a:t>
                      </a:r>
                      <a:endParaRPr lang="ru-RU" sz="1100" kern="1200" dirty="0">
                        <a:solidFill>
                          <a:srgbClr val="21212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0026703"/>
                  </a:ext>
                </a:extLst>
              </a:tr>
              <a:tr h="374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Заказчик проекта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Должностное</a:t>
                      </a:r>
                      <a:r>
                        <a:rPr lang="ru-RU" sz="1100" i="0" kern="1200" baseline="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л</a:t>
                      </a:r>
                      <a:r>
                        <a:rPr lang="ru-RU" sz="1100" i="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ицо, инициирующее проект </a:t>
                      </a: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совершенствованию процесса с помощью методов и инструментов бережливых технологий</a:t>
                      </a:r>
                      <a:r>
                        <a:rPr lang="ru-RU" sz="1100" i="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заинтересованное в результатах его реализации</a:t>
                      </a:r>
                      <a:endParaRPr lang="ru-RU" sz="1100" i="0" kern="1200" dirty="0">
                        <a:solidFill>
                          <a:srgbClr val="21212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790263"/>
                  </a:ext>
                </a:extLst>
              </a:tr>
              <a:tr h="374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Заказчики процесса</a:t>
                      </a:r>
                      <a:r>
                        <a:rPr lang="ru-RU" sz="1100" kern="1200" baseline="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(клиенты)</a:t>
                      </a:r>
                      <a:endParaRPr lang="ru-RU" sz="1100" kern="1200" dirty="0" smtClean="0">
                        <a:solidFill>
                          <a:srgbClr val="21212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Клиенты,</a:t>
                      </a:r>
                      <a:r>
                        <a:rPr lang="ru-RU" sz="1100" kern="1200" baseline="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</a:t>
                      </a: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аботники, подразделения или организации, получающие и использующие результаты (продукт или услугу) процесса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9525753"/>
                  </a:ext>
                </a:extLst>
              </a:tr>
              <a:tr h="374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Картирование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Наглядное представление движения и задержек материалов и информации процессе, то есть факторов, увеличивающих время протекания процесса и запасы (</a:t>
                      </a:r>
                      <a:r>
                        <a:rPr lang="ru-RU" sz="1100" kern="1200" baseline="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очереди, </a:t>
                      </a: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документы</a:t>
                      </a:r>
                      <a:r>
                        <a:rPr lang="ru-RU" sz="1100" kern="1200" baseline="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материалы прочее</a:t>
                      </a: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7919210"/>
                  </a:ext>
                </a:extLst>
              </a:tr>
              <a:tr h="2272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baseline="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Периметр проекта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Организации, подразделения, отделы, где протекает совершенствуемый процесс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0143943"/>
                  </a:ext>
                </a:extLst>
              </a:tr>
              <a:tr h="374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Проект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Последовательность запланированных, скоординированных действий, направленных на достижение целей по совершенствованию существующего процесса, имеющих ограничения по времени, ресурсам</a:t>
                      </a:r>
                      <a:endParaRPr lang="ru-RU" sz="11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5071480"/>
                  </a:ext>
                </a:extLst>
              </a:tr>
              <a:tr h="2272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Процесс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Совокупность действий, направленных на создание определенного результата продукта или услуги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4525862"/>
                  </a:ext>
                </a:extLst>
              </a:tr>
              <a:tr h="3742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Производственный анализ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Мониторинг улучшаемых показателей процесса. Проводится на ключевых этапах процесса с целью выявления коренных причин отклонений и их устранения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8264676"/>
                  </a:ext>
                </a:extLst>
              </a:tr>
              <a:tr h="521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noProof="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Информационный стенд проекта</a:t>
                      </a:r>
                      <a:endParaRPr lang="en-GB" sz="1100" kern="1200" noProof="0" dirty="0" smtClean="0">
                        <a:solidFill>
                          <a:srgbClr val="21212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Инструмент объединения и визуализации информации для оперативного управления и мониторинга реализации</a:t>
                      </a:r>
                      <a:r>
                        <a:rPr lang="ru-RU" sz="1100" kern="1200" baseline="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проекта</a:t>
                      </a:r>
                      <a:r>
                        <a:rPr lang="ru-RU" sz="1100" kern="1200" dirty="0" smtClean="0">
                          <a:solidFill>
                            <a:srgbClr val="21212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Позволяет обеспечивать эффективную коммуникацию между участниками проекта, оперативно выявлять и решать проблемы в достижении целей</a:t>
                      </a:r>
                      <a:endParaRPr lang="ru-RU" sz="1100" kern="1200" dirty="0">
                        <a:solidFill>
                          <a:srgbClr val="21212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9343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33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Заголовок 1"/>
          <p:cNvSpPr txBox="1">
            <a:spLocks/>
          </p:cNvSpPr>
          <p:nvPr/>
        </p:nvSpPr>
        <p:spPr bwMode="auto">
          <a:xfrm>
            <a:off x="272449" y="-59430"/>
            <a:ext cx="5893093" cy="72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defTabSz="69826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8564" algn="l"/>
              </a:tabLst>
              <a:defRPr sz="1498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2pPr>
            <a:lvl3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3pPr>
            <a:lvl4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4pPr>
            <a:lvl5pPr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5pPr>
            <a:lvl6pPr marL="356553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6pPr>
            <a:lvl7pPr marL="713124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7pPr>
            <a:lvl8pPr marL="1069686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8pPr>
            <a:lvl9pPr marL="1426248" algn="l" defTabSz="698266" rtl="0" eaLnBrk="1" fontAlgn="base" hangingPunct="1">
              <a:spcBef>
                <a:spcPct val="0"/>
              </a:spcBef>
              <a:spcAft>
                <a:spcPct val="0"/>
              </a:spcAft>
              <a:defRPr sz="1498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ru-RU" altLang="ru-RU" sz="1600" kern="0" dirty="0" smtClean="0">
                <a:solidFill>
                  <a:srgbClr val="002960">
                    <a:lumMod val="75000"/>
                  </a:srgbClr>
                </a:solidFill>
                <a:latin typeface="Arial"/>
              </a:rPr>
              <a:t>2. Этапы реализации проекта</a:t>
            </a:r>
            <a:endParaRPr kumimoji="0" lang="ru-RU" alt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002960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9" name="Rectangle 222"/>
          <p:cNvSpPr>
            <a:spLocks/>
          </p:cNvSpPr>
          <p:nvPr/>
        </p:nvSpPr>
        <p:spPr>
          <a:xfrm>
            <a:off x="2843706" y="1501007"/>
            <a:ext cx="1545675" cy="2833277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Rectangle 222"/>
          <p:cNvSpPr>
            <a:spLocks/>
          </p:cNvSpPr>
          <p:nvPr/>
        </p:nvSpPr>
        <p:spPr>
          <a:xfrm>
            <a:off x="4470979" y="1501006"/>
            <a:ext cx="1545675" cy="2845891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Rectangle 223"/>
          <p:cNvSpPr>
            <a:spLocks/>
          </p:cNvSpPr>
          <p:nvPr/>
        </p:nvSpPr>
        <p:spPr>
          <a:xfrm>
            <a:off x="6083561" y="1501006"/>
            <a:ext cx="1545675" cy="2845891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Rectangle 177"/>
          <p:cNvSpPr>
            <a:spLocks/>
          </p:cNvSpPr>
          <p:nvPr/>
        </p:nvSpPr>
        <p:spPr>
          <a:xfrm>
            <a:off x="1215672" y="1501007"/>
            <a:ext cx="1545675" cy="2833277"/>
          </a:xfrm>
          <a:prstGeom prst="rect">
            <a:avLst/>
          </a:prstGeom>
          <a:solidFill>
            <a:srgbClr val="EBF4FB"/>
          </a:solidFill>
          <a:ln w="9525" cap="flat" cmpd="sng" algn="ctr">
            <a:noFill/>
            <a:prstDash val="solid"/>
          </a:ln>
          <a:effectLst/>
        </p:spPr>
        <p:txBody>
          <a:bodyPr lIns="70029" tIns="35015" rIns="70029" bIns="35015" rtlCol="0" anchor="ctr"/>
          <a:lstStyle/>
          <a:p>
            <a:pPr algn="ctr" defTabSz="686433">
              <a:defRPr/>
            </a:pPr>
            <a:endParaRPr lang="en-US" sz="1201" kern="0" dirty="0">
              <a:solidFill>
                <a:srgbClr val="020202"/>
              </a:solidFill>
              <a:latin typeface="Arial"/>
            </a:endParaRPr>
          </a:p>
        </p:txBody>
      </p:sp>
      <p:sp>
        <p:nvSpPr>
          <p:cNvPr id="73" name="Rectangle 4"/>
          <p:cNvSpPr txBox="1">
            <a:spLocks/>
          </p:cNvSpPr>
          <p:nvPr/>
        </p:nvSpPr>
        <p:spPr>
          <a:xfrm rot="16200000">
            <a:off x="-304949" y="2792644"/>
            <a:ext cx="2833279" cy="250003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5149" tIns="55149" rIns="55149" bIns="55149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672132">
              <a:buClr>
                <a:srgbClr val="FFFFFF"/>
              </a:buClr>
              <a:defRPr/>
            </a:pPr>
            <a:r>
              <a:rPr lang="ru-RU" sz="901" b="1" kern="0" dirty="0">
                <a:solidFill>
                  <a:srgbClr val="FFFFFF"/>
                </a:solidFill>
                <a:latin typeface="Arial"/>
              </a:rPr>
              <a:t>Шаги</a:t>
            </a:r>
            <a:endParaRPr lang="en-US" sz="901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Oval 24"/>
          <p:cNvSpPr>
            <a:spLocks noChangeAspect="1" noChangeArrowheads="1"/>
          </p:cNvSpPr>
          <p:nvPr/>
        </p:nvSpPr>
        <p:spPr bwMode="auto">
          <a:xfrm>
            <a:off x="4476066" y="2836678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grpSp>
        <p:nvGrpSpPr>
          <p:cNvPr id="75" name="Группа 74"/>
          <p:cNvGrpSpPr/>
          <p:nvPr/>
        </p:nvGrpSpPr>
        <p:grpSpPr>
          <a:xfrm>
            <a:off x="974075" y="579867"/>
            <a:ext cx="6620235" cy="640687"/>
            <a:chOff x="137894" y="911269"/>
            <a:chExt cx="8642743" cy="836469"/>
          </a:xfrm>
        </p:grpSpPr>
        <p:sp>
          <p:nvSpPr>
            <p:cNvPr id="76" name="Freeform 112"/>
            <p:cNvSpPr/>
            <p:nvPr>
              <p:custDataLst>
                <p:tags r:id="rId1"/>
              </p:custDataLst>
            </p:nvPr>
          </p:nvSpPr>
          <p:spPr>
            <a:xfrm>
              <a:off x="2605552" y="1084474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>
                <a:defRPr/>
              </a:pPr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" name="Rectangle 6"/>
            <p:cNvSpPr txBox="1"/>
            <p:nvPr>
              <p:custDataLst>
                <p:tags r:id="rId2"/>
              </p:custDataLst>
            </p:nvPr>
          </p:nvSpPr>
          <p:spPr>
            <a:xfrm>
              <a:off x="2775739" y="1130534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Диагностика и целевое состояние</a:t>
              </a:r>
            </a:p>
          </p:txBody>
        </p:sp>
        <p:sp>
          <p:nvSpPr>
            <p:cNvPr id="78" name="Freeform 4"/>
            <p:cNvSpPr/>
            <p:nvPr>
              <p:custDataLst>
                <p:tags r:id="rId3"/>
              </p:custDataLst>
            </p:nvPr>
          </p:nvSpPr>
          <p:spPr>
            <a:xfrm>
              <a:off x="5269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3 w 1828800"/>
                <a:gd name="connsiteY1" fmla="*/ 0 h 914400"/>
                <a:gd name="connsiteX2" fmla="*/ 1828800 w 1828800"/>
                <a:gd name="connsiteY2" fmla="*/ 457200 h 914400"/>
                <a:gd name="connsiteX3" fmla="*/ 1726643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3" y="0"/>
                  </a:lnTo>
                  <a:lnTo>
                    <a:pt x="1828800" y="457200"/>
                  </a:lnTo>
                  <a:lnTo>
                    <a:pt x="1726643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/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" name="Rectangle 6"/>
            <p:cNvSpPr txBox="1"/>
            <p:nvPr>
              <p:custDataLst>
                <p:tags r:id="rId4"/>
              </p:custDataLst>
            </p:nvPr>
          </p:nvSpPr>
          <p:spPr>
            <a:xfrm>
              <a:off x="577752" y="1129921"/>
              <a:ext cx="1967087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Открытие и подготовка</a:t>
              </a:r>
              <a:br>
                <a:rPr lang="ru-RU" sz="901" b="1" kern="0" dirty="0">
                  <a:solidFill>
                    <a:srgbClr val="000000"/>
                  </a:solidFill>
                  <a:latin typeface="Arial"/>
                </a:rPr>
              </a:b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проекта</a:t>
              </a:r>
              <a:endParaRPr lang="ru-RU" sz="901" b="1" kern="0" baseline="30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" name="Oval 24"/>
            <p:cNvSpPr>
              <a:spLocks noChangeAspect="1" noChangeArrowheads="1"/>
            </p:cNvSpPr>
            <p:nvPr/>
          </p:nvSpPr>
          <p:spPr bwMode="auto">
            <a:xfrm>
              <a:off x="63683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en-US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1" name="Rectangle 4"/>
            <p:cNvSpPr txBox="1">
              <a:spLocks/>
            </p:cNvSpPr>
            <p:nvPr/>
          </p:nvSpPr>
          <p:spPr>
            <a:xfrm rot="16200000">
              <a:off x="-31989" y="1253742"/>
              <a:ext cx="663265" cy="323500"/>
            </a:xfrm>
            <a:prstGeom prst="rect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54057" tIns="54057" rIns="54057" bIns="54057" numCol="1" anchor="ctr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defTabSz="672132">
                <a:buClr>
                  <a:srgbClr val="FFFFFF"/>
                </a:buClr>
                <a:defRPr/>
              </a:pPr>
              <a:r>
                <a:rPr lang="ru-RU" sz="901" b="1" kern="0" dirty="0">
                  <a:solidFill>
                    <a:srgbClr val="FFFFFF"/>
                  </a:solidFill>
                  <a:latin typeface="Arial"/>
                </a:rPr>
                <a:t>Этапы</a:t>
              </a:r>
              <a:endParaRPr lang="en-US" sz="901" b="1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2" name="Freeform 120"/>
            <p:cNvSpPr/>
            <p:nvPr>
              <p:custDataLst>
                <p:tags r:id="rId5"/>
              </p:custDataLst>
            </p:nvPr>
          </p:nvSpPr>
          <p:spPr>
            <a:xfrm>
              <a:off x="4684152" y="1083861"/>
              <a:ext cx="2137274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4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7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7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/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" name="Rectangle 6"/>
            <p:cNvSpPr txBox="1"/>
            <p:nvPr>
              <p:custDataLst>
                <p:tags r:id="rId6"/>
              </p:custDataLst>
            </p:nvPr>
          </p:nvSpPr>
          <p:spPr>
            <a:xfrm>
              <a:off x="4854340" y="1129921"/>
              <a:ext cx="1847699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 smtClean="0">
                  <a:solidFill>
                    <a:srgbClr val="000000"/>
                  </a:solidFill>
                  <a:latin typeface="Arial"/>
                </a:rPr>
                <a:t>Внедрение улучшений</a:t>
              </a:r>
              <a:endParaRPr lang="ru-RU" sz="901" b="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" name="Freeform 131"/>
            <p:cNvSpPr/>
            <p:nvPr>
              <p:custDataLst>
                <p:tags r:id="rId7"/>
              </p:custDataLst>
            </p:nvPr>
          </p:nvSpPr>
          <p:spPr>
            <a:xfrm>
              <a:off x="6762751" y="1083861"/>
              <a:ext cx="2017886" cy="663264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05495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05495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103653 w 1828800"/>
                <a:gd name="connsiteY5" fmla="*/ 457200 h 914400"/>
                <a:gd name="connsiteX0" fmla="*/ 0 w 1828800"/>
                <a:gd name="connsiteY0" fmla="*/ 0 h 914400"/>
                <a:gd name="connsiteX1" fmla="*/ 1725147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5147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  <a:gd name="connsiteX0" fmla="*/ 0 w 1828800"/>
                <a:gd name="connsiteY0" fmla="*/ 0 h 914400"/>
                <a:gd name="connsiteX1" fmla="*/ 1726644 w 1828800"/>
                <a:gd name="connsiteY1" fmla="*/ 0 h 914400"/>
                <a:gd name="connsiteX2" fmla="*/ 1828800 w 1828800"/>
                <a:gd name="connsiteY2" fmla="*/ 457200 h 914400"/>
                <a:gd name="connsiteX3" fmla="*/ 1726644 w 1828800"/>
                <a:gd name="connsiteY3" fmla="*/ 914400 h 914400"/>
                <a:gd name="connsiteX4" fmla="*/ 0 w 1828800"/>
                <a:gd name="connsiteY4" fmla="*/ 914400 h 914400"/>
                <a:gd name="connsiteX5" fmla="*/ 102156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726644" y="0"/>
                  </a:lnTo>
                  <a:lnTo>
                    <a:pt x="1828800" y="457200"/>
                  </a:lnTo>
                  <a:lnTo>
                    <a:pt x="1726644" y="914400"/>
                  </a:lnTo>
                  <a:lnTo>
                    <a:pt x="0" y="914400"/>
                  </a:lnTo>
                  <a:lnTo>
                    <a:pt x="102156" y="457200"/>
                  </a:lnTo>
                  <a:close/>
                </a:path>
              </a:pathLst>
            </a:custGeom>
            <a:solidFill>
              <a:srgbClr val="8BE1FF"/>
            </a:solidFill>
            <a:ln w="9525" cap="flat" cmpd="sng" algn="ctr">
              <a:solidFill>
                <a:srgbClr val="BFBFB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6433"/>
              <a:endParaRPr lang="ru-RU" sz="90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Oval 24"/>
            <p:cNvSpPr>
              <a:spLocks noChangeAspect="1" noChangeArrowheads="1"/>
            </p:cNvSpPr>
            <p:nvPr/>
          </p:nvSpPr>
          <p:spPr bwMode="auto">
            <a:xfrm>
              <a:off x="26606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6" name="Oval 24"/>
            <p:cNvSpPr>
              <a:spLocks noChangeAspect="1" noChangeArrowheads="1"/>
            </p:cNvSpPr>
            <p:nvPr/>
          </p:nvSpPr>
          <p:spPr bwMode="auto">
            <a:xfrm>
              <a:off x="4739272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7" name="Oval 24"/>
            <p:cNvSpPr>
              <a:spLocks noChangeAspect="1" noChangeArrowheads="1"/>
            </p:cNvSpPr>
            <p:nvPr/>
          </p:nvSpPr>
          <p:spPr bwMode="auto">
            <a:xfrm>
              <a:off x="6817871" y="91126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BFBFBF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 defTabSz="686433">
                <a:defRPr/>
              </a:pPr>
              <a:r>
                <a:rPr lang="pl-PL" sz="901" b="1" kern="0" dirty="0">
                  <a:solidFill>
                    <a:srgbClr val="FFFFFF"/>
                  </a:solidFill>
                  <a:latin typeface="Arial"/>
                  <a:cs typeface="Arial"/>
                </a:rPr>
                <a:t>4</a:t>
              </a:r>
              <a:endParaRPr lang="ru-RU" sz="901" b="1" kern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88" name="Rectangle 6"/>
            <p:cNvSpPr txBox="1"/>
            <p:nvPr>
              <p:custDataLst>
                <p:tags r:id="rId8"/>
              </p:custDataLst>
            </p:nvPr>
          </p:nvSpPr>
          <p:spPr>
            <a:xfrm>
              <a:off x="7059387" y="1130464"/>
              <a:ext cx="1650223" cy="5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defTabSz="672132">
                <a:buClr>
                  <a:srgbClr val="002960"/>
                </a:buClr>
                <a:defRPr/>
              </a:pPr>
              <a:r>
                <a:rPr lang="ru-RU" sz="901" b="1" kern="0" dirty="0">
                  <a:solidFill>
                    <a:srgbClr val="000000"/>
                  </a:solidFill>
                  <a:latin typeface="Arial"/>
                </a:rPr>
                <a:t>Закрепление результатов и закрытие проекта</a:t>
              </a: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1287533" y="1573712"/>
            <a:ext cx="1567267" cy="2488732"/>
            <a:chOff x="547115" y="2003071"/>
            <a:chExt cx="2046074" cy="3249242"/>
          </a:xfrm>
        </p:grpSpPr>
        <p:sp>
          <p:nvSpPr>
            <p:cNvPr id="90" name="Rectangle 245"/>
            <p:cNvSpPr txBox="1">
              <a:spLocks/>
            </p:cNvSpPr>
            <p:nvPr/>
          </p:nvSpPr>
          <p:spPr>
            <a:xfrm>
              <a:off x="673265" y="2028471"/>
              <a:ext cx="1674097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45391" lvl="1" indent="-144199" defTabSz="672132">
                <a:buClr>
                  <a:srgbClr val="002960"/>
                </a:buClr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Определение проблемы и выбор темы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1" name="Oval 24"/>
            <p:cNvSpPr>
              <a:spLocks noChangeAspect="1" noChangeArrowheads="1"/>
            </p:cNvSpPr>
            <p:nvPr/>
          </p:nvSpPr>
          <p:spPr bwMode="auto">
            <a:xfrm>
              <a:off x="582072" y="2003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1.1</a:t>
              </a:r>
              <a:endPara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2" name="Rectangle 241"/>
            <p:cNvSpPr txBox="1">
              <a:spLocks/>
            </p:cNvSpPr>
            <p:nvPr/>
          </p:nvSpPr>
          <p:spPr>
            <a:xfrm>
              <a:off x="675925" y="2491112"/>
              <a:ext cx="1766316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45391" lvl="1" indent="-144199" defTabSz="672132">
                <a:buClr>
                  <a:srgbClr val="002960"/>
                </a:buClr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Определение периметра проекта и границ процесса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3" name="Oval 24"/>
            <p:cNvSpPr>
              <a:spLocks noChangeAspect="1" noChangeArrowheads="1"/>
            </p:cNvSpPr>
            <p:nvPr/>
          </p:nvSpPr>
          <p:spPr bwMode="auto">
            <a:xfrm>
              <a:off x="571439" y="3181004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3</a:t>
              </a:r>
            </a:p>
          </p:txBody>
        </p:sp>
        <p:sp>
          <p:nvSpPr>
            <p:cNvPr id="94" name="Oval 24"/>
            <p:cNvSpPr>
              <a:spLocks noChangeAspect="1" noChangeArrowheads="1"/>
            </p:cNvSpPr>
            <p:nvPr/>
          </p:nvSpPr>
          <p:spPr bwMode="auto">
            <a:xfrm>
              <a:off x="582072" y="2516071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1.2</a:t>
              </a:r>
              <a:endPara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5" name="Oval 24"/>
            <p:cNvSpPr>
              <a:spLocks noChangeAspect="1" noChangeArrowheads="1"/>
            </p:cNvSpPr>
            <p:nvPr/>
          </p:nvSpPr>
          <p:spPr bwMode="auto">
            <a:xfrm>
              <a:off x="560289" y="4021353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5</a:t>
              </a:r>
            </a:p>
          </p:txBody>
        </p:sp>
        <p:sp>
          <p:nvSpPr>
            <p:cNvPr id="96" name="Rectangle 249"/>
            <p:cNvSpPr txBox="1">
              <a:spLocks/>
            </p:cNvSpPr>
            <p:nvPr/>
          </p:nvSpPr>
          <p:spPr>
            <a:xfrm>
              <a:off x="853418" y="4026072"/>
              <a:ext cx="1588822" cy="603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Проведение</a:t>
              </a:r>
              <a:b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</a:b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стартового совещания и выпуск распоряжения о реализации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7" name="Rectangle 249"/>
            <p:cNvSpPr txBox="1">
              <a:spLocks/>
            </p:cNvSpPr>
            <p:nvPr/>
          </p:nvSpPr>
          <p:spPr>
            <a:xfrm>
              <a:off x="882365" y="3194971"/>
              <a:ext cx="1588821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 charset="0"/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Формирование рабочей группы проекта 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98" name="Oval 24"/>
            <p:cNvSpPr>
              <a:spLocks noChangeAspect="1" noChangeArrowheads="1"/>
            </p:cNvSpPr>
            <p:nvPr/>
          </p:nvSpPr>
          <p:spPr bwMode="auto">
            <a:xfrm>
              <a:off x="570916" y="3554989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4</a:t>
              </a:r>
            </a:p>
          </p:txBody>
        </p:sp>
        <p:sp>
          <p:nvSpPr>
            <p:cNvPr id="99" name="Rectangle 249"/>
            <p:cNvSpPr txBox="1">
              <a:spLocks/>
            </p:cNvSpPr>
            <p:nvPr/>
          </p:nvSpPr>
          <p:spPr>
            <a:xfrm>
              <a:off x="850848" y="3584253"/>
              <a:ext cx="1371620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 charset="0"/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Разработка дорожной карты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00" name="Oval 24"/>
            <p:cNvSpPr>
              <a:spLocks noChangeAspect="1" noChangeArrowheads="1"/>
            </p:cNvSpPr>
            <p:nvPr/>
          </p:nvSpPr>
          <p:spPr bwMode="auto">
            <a:xfrm>
              <a:off x="547115" y="4813264"/>
              <a:ext cx="244800" cy="244800"/>
            </a:xfrm>
            <a:prstGeom prst="ellipse">
              <a:avLst/>
            </a:prstGeom>
            <a:solidFill>
              <a:srgbClr val="1C436A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defTabSz="686433">
                <a:defRPr/>
              </a:pPr>
              <a:r>
                <a:rPr lang="en-US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1.</a:t>
              </a:r>
              <a:r>
                <a:rPr lang="ru-RU" sz="751" b="1" kern="0" dirty="0">
                  <a:solidFill>
                    <a:srgbClr val="FFFFFF"/>
                  </a:solidFill>
                  <a:latin typeface="Arial"/>
                  <a:cs typeface="Arial" pitchFamily="34" charset="0"/>
                </a:rPr>
                <a:t>6</a:t>
              </a:r>
            </a:p>
          </p:txBody>
        </p:sp>
        <p:sp>
          <p:nvSpPr>
            <p:cNvPr id="101" name="Rectangle 249"/>
            <p:cNvSpPr txBox="1">
              <a:spLocks/>
            </p:cNvSpPr>
            <p:nvPr/>
          </p:nvSpPr>
          <p:spPr>
            <a:xfrm>
              <a:off x="840244" y="4799755"/>
              <a:ext cx="1588823" cy="452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215" lvl="1" indent="0" defTabSz="672132">
                <a:buClr>
                  <a:srgbClr val="002960"/>
                </a:buClr>
                <a:buFont typeface="Arial" charset="0"/>
                <a:buNone/>
                <a:defRPr/>
              </a:pPr>
              <a:r>
                <a:rPr lang="ru-RU" sz="751" kern="0" dirty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Ознакомление рабочей группы с инструментами и методами ПСР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6" name="Rectangle 241"/>
            <p:cNvSpPr txBox="1">
              <a:spLocks/>
            </p:cNvSpPr>
            <p:nvPr/>
          </p:nvSpPr>
          <p:spPr>
            <a:xfrm>
              <a:off x="826873" y="2801243"/>
              <a:ext cx="1766316" cy="30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0" lvl="1" indent="0" defTabSz="672132">
                <a:buClr>
                  <a:srgbClr val="002960"/>
                </a:buClr>
                <a:buNone/>
                <a:defRPr/>
              </a:pPr>
              <a:r>
                <a:rPr lang="ru-RU" sz="751" kern="0" dirty="0" smtClean="0">
                  <a:solidFill>
                    <a:srgbClr val="000000"/>
                  </a:solidFill>
                  <a:latin typeface="Arial"/>
                  <a:cs typeface="Arial" pitchFamily="34" charset="0"/>
                </a:rPr>
                <a:t> Оформление карточки (паспорта) проекта</a:t>
              </a:r>
              <a:endPara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</p:grpSp>
      <p:sp>
        <p:nvSpPr>
          <p:cNvPr id="102" name="Oval 24"/>
          <p:cNvSpPr>
            <a:spLocks noChangeAspect="1" noChangeArrowheads="1"/>
          </p:cNvSpPr>
          <p:nvPr/>
        </p:nvSpPr>
        <p:spPr bwMode="auto">
          <a:xfrm>
            <a:off x="4476067" y="2156399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103" name="Rectangle 225"/>
          <p:cNvSpPr txBox="1">
            <a:spLocks/>
          </p:cNvSpPr>
          <p:nvPr/>
        </p:nvSpPr>
        <p:spPr>
          <a:xfrm>
            <a:off x="4686188" y="2145927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Внедрение </a:t>
            </a: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мероприятий </a:t>
            </a: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04" name="Oval 24"/>
          <p:cNvSpPr>
            <a:spLocks noChangeAspect="1" noChangeArrowheads="1"/>
          </p:cNvSpPr>
          <p:nvPr/>
        </p:nvSpPr>
        <p:spPr bwMode="auto">
          <a:xfrm>
            <a:off x="2843707" y="2352813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105" name="Rectangle 26"/>
          <p:cNvSpPr txBox="1">
            <a:spLocks/>
          </p:cNvSpPr>
          <p:nvPr/>
        </p:nvSpPr>
        <p:spPr>
          <a:xfrm>
            <a:off x="3102797" y="1920171"/>
            <a:ext cx="1197955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Производственный анализ №1 показателей проекта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06" name="Oval 24"/>
          <p:cNvSpPr>
            <a:spLocks noChangeAspect="1" noChangeArrowheads="1"/>
          </p:cNvSpPr>
          <p:nvPr/>
        </p:nvSpPr>
        <p:spPr bwMode="auto">
          <a:xfrm>
            <a:off x="2843706" y="1912554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107" name="Rectangle 233"/>
          <p:cNvSpPr txBox="1">
            <a:spLocks/>
          </p:cNvSpPr>
          <p:nvPr/>
        </p:nvSpPr>
        <p:spPr>
          <a:xfrm>
            <a:off x="2962379" y="1560311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Картирование текущего состояния </a:t>
            </a:r>
            <a:r>
              <a:rPr lang="ru-RU" sz="751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08" name="Oval 24"/>
          <p:cNvSpPr>
            <a:spLocks noChangeAspect="1" noChangeArrowheads="1"/>
          </p:cNvSpPr>
          <p:nvPr/>
        </p:nvSpPr>
        <p:spPr bwMode="auto">
          <a:xfrm>
            <a:off x="2855705" y="1544735"/>
            <a:ext cx="193724" cy="213085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</a:p>
        </p:txBody>
      </p:sp>
      <p:sp>
        <p:nvSpPr>
          <p:cNvPr id="109" name="Rectangle 253"/>
          <p:cNvSpPr txBox="1">
            <a:spLocks/>
          </p:cNvSpPr>
          <p:nvPr/>
        </p:nvSpPr>
        <p:spPr>
          <a:xfrm>
            <a:off x="6330127" y="2608947"/>
            <a:ext cx="1308769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Оценка результатов проекта, определение путей дальнейшего развития процесса на завершающем совещании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12" name="Oval 24"/>
          <p:cNvSpPr>
            <a:spLocks noChangeAspect="1" noChangeArrowheads="1"/>
          </p:cNvSpPr>
          <p:nvPr/>
        </p:nvSpPr>
        <p:spPr bwMode="auto">
          <a:xfrm>
            <a:off x="6104793" y="2614223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115" name="Oval 24"/>
          <p:cNvSpPr>
            <a:spLocks noChangeAspect="1" noChangeArrowheads="1"/>
          </p:cNvSpPr>
          <p:nvPr/>
        </p:nvSpPr>
        <p:spPr bwMode="auto">
          <a:xfrm>
            <a:off x="6113838" y="3349665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116" name="Rectangle 26"/>
          <p:cNvSpPr txBox="1">
            <a:spLocks/>
          </p:cNvSpPr>
          <p:nvPr/>
        </p:nvSpPr>
        <p:spPr>
          <a:xfrm>
            <a:off x="3102028" y="2352639"/>
            <a:ext cx="1197955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Разработка идеального и целевого состояния </a:t>
            </a:r>
            <a:r>
              <a:rPr lang="ru-RU" sz="751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процесса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117" name="Прямая со стрелкой 116"/>
          <p:cNvCxnSpPr/>
          <p:nvPr/>
        </p:nvCxnSpPr>
        <p:spPr>
          <a:xfrm>
            <a:off x="1311000" y="1405902"/>
            <a:ext cx="3098946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18" name="Rectangle 241"/>
          <p:cNvSpPr txBox="1">
            <a:spLocks/>
          </p:cNvSpPr>
          <p:nvPr/>
        </p:nvSpPr>
        <p:spPr>
          <a:xfrm>
            <a:off x="2044749" y="1290340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2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119" name="Прямая со стрелкой 118"/>
          <p:cNvCxnSpPr/>
          <p:nvPr/>
        </p:nvCxnSpPr>
        <p:spPr>
          <a:xfrm>
            <a:off x="4424473" y="1405902"/>
            <a:ext cx="1638687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0" name="Rectangle 241"/>
          <p:cNvSpPr txBox="1">
            <a:spLocks/>
          </p:cNvSpPr>
          <p:nvPr/>
        </p:nvSpPr>
        <p:spPr>
          <a:xfrm>
            <a:off x="4565339" y="1290340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3,5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121" name="Прямая со стрелкой 120"/>
          <p:cNvCxnSpPr/>
          <p:nvPr/>
        </p:nvCxnSpPr>
        <p:spPr>
          <a:xfrm>
            <a:off x="6063160" y="1405902"/>
            <a:ext cx="1531150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2" name="Rectangle 241"/>
          <p:cNvSpPr txBox="1">
            <a:spLocks/>
          </p:cNvSpPr>
          <p:nvPr/>
        </p:nvSpPr>
        <p:spPr>
          <a:xfrm>
            <a:off x="6198550" y="1290340"/>
            <a:ext cx="1352976" cy="1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algn="ctr" defTabSz="672132">
              <a:buClr>
                <a:srgbClr val="002960"/>
              </a:buClr>
              <a:buFont typeface="Arial" charset="0"/>
              <a:buNone/>
              <a:defRPr/>
            </a:pPr>
            <a:r>
              <a:rPr lang="en-US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~</a:t>
            </a:r>
            <a:r>
              <a:rPr lang="ru-RU" sz="817" b="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0,5 МЕС.</a:t>
            </a:r>
            <a:endParaRPr lang="en-US" sz="817" b="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23" name="Oval 24"/>
          <p:cNvSpPr>
            <a:spLocks noChangeAspect="1" noChangeArrowheads="1"/>
          </p:cNvSpPr>
          <p:nvPr/>
        </p:nvSpPr>
        <p:spPr bwMode="auto">
          <a:xfrm>
            <a:off x="2853863" y="3279725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 smtClean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5</a:t>
            </a:r>
          </a:p>
        </p:txBody>
      </p:sp>
      <p:sp>
        <p:nvSpPr>
          <p:cNvPr id="124" name="Rectangle 26"/>
          <p:cNvSpPr txBox="1">
            <a:spLocks/>
          </p:cNvSpPr>
          <p:nvPr/>
        </p:nvSpPr>
        <p:spPr>
          <a:xfrm>
            <a:off x="3102797" y="3291402"/>
            <a:ext cx="1197955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20202"/>
                </a:solidFill>
                <a:latin typeface="Arial"/>
                <a:cs typeface="Arial" pitchFamily="34" charset="0"/>
              </a:rPr>
              <a:t>Разработка плана мероприятий для достижения целевого состояния и целевых показателей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25" name="Oval 24"/>
          <p:cNvSpPr>
            <a:spLocks noChangeAspect="1" noChangeArrowheads="1"/>
          </p:cNvSpPr>
          <p:nvPr/>
        </p:nvSpPr>
        <p:spPr bwMode="auto">
          <a:xfrm>
            <a:off x="4494383" y="1563560"/>
            <a:ext cx="187514" cy="191736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3.1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126" name="Rectangle 225"/>
          <p:cNvSpPr txBox="1">
            <a:spLocks/>
          </p:cNvSpPr>
          <p:nvPr/>
        </p:nvSpPr>
        <p:spPr>
          <a:xfrm>
            <a:off x="4704504" y="1553088"/>
            <a:ext cx="1297625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Проведение совещания (старт активного этапа внедрения улучшений)</a:t>
            </a:r>
            <a: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/>
            </a:r>
            <a:b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</a:b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«</a:t>
            </a:r>
            <a:r>
              <a:rPr lang="en-US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Kick OFF</a:t>
            </a: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»</a:t>
            </a:r>
          </a:p>
        </p:txBody>
      </p:sp>
      <p:sp>
        <p:nvSpPr>
          <p:cNvPr id="127" name="Rectangle 249"/>
          <p:cNvSpPr txBox="1">
            <a:spLocks/>
          </p:cNvSpPr>
          <p:nvPr/>
        </p:nvSpPr>
        <p:spPr>
          <a:xfrm>
            <a:off x="2994632" y="4346897"/>
            <a:ext cx="4133184" cy="20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 charset="0"/>
              <a:buNone/>
            </a:pPr>
            <a:r>
              <a:rPr lang="en-US" sz="68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681" dirty="0">
                <a:solidFill>
                  <a:srgbClr val="000000"/>
                </a:solidFill>
                <a:latin typeface="Arial"/>
              </a:rPr>
              <a:t>На всех этапах реализации проекта рекомендуется вести информационный стенд в целях  информирования участников проекта, отслеживания хода проекта и проведения рабочих совещаний.</a:t>
            </a:r>
            <a:endParaRPr lang="en-US" sz="68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8" name="Прямая со стрелкой 127"/>
          <p:cNvCxnSpPr/>
          <p:nvPr/>
        </p:nvCxnSpPr>
        <p:spPr>
          <a:xfrm>
            <a:off x="2044748" y="4261143"/>
            <a:ext cx="5083067" cy="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131" name="Rectangle 21"/>
          <p:cNvSpPr txBox="1">
            <a:spLocks/>
          </p:cNvSpPr>
          <p:nvPr/>
        </p:nvSpPr>
        <p:spPr>
          <a:xfrm>
            <a:off x="6330127" y="3381536"/>
            <a:ext cx="1089982" cy="34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081" lvl="1" indent="0" defTabSz="609644">
              <a:buClr>
                <a:srgbClr val="002960"/>
              </a:buClr>
              <a:buFont typeface="Arial" charset="0"/>
              <a:buNone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Обратная связь и поощрение участников ПСР-проекта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33" name="Rectangle 225"/>
          <p:cNvSpPr txBox="1">
            <a:spLocks/>
          </p:cNvSpPr>
          <p:nvPr/>
        </p:nvSpPr>
        <p:spPr>
          <a:xfrm>
            <a:off x="4707384" y="2840070"/>
            <a:ext cx="1210931" cy="57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215" lvl="1" indent="0" defTabSz="672132">
              <a:spcBef>
                <a:spcPts val="919"/>
              </a:spcBef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Освоение и применение </a:t>
            </a:r>
            <a:r>
              <a:rPr lang="ru-RU" sz="751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внедряемых </a:t>
            </a: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улучшений участниками </a:t>
            </a:r>
            <a:r>
              <a:rPr lang="ru-RU" sz="751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процесса </a:t>
            </a: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(специалисты, операторы, и т.д.)</a:t>
            </a:r>
          </a:p>
        </p:txBody>
      </p:sp>
      <p:sp>
        <p:nvSpPr>
          <p:cNvPr id="135" name="Oval 24"/>
          <p:cNvSpPr>
            <a:spLocks noChangeAspect="1" noChangeArrowheads="1"/>
          </p:cNvSpPr>
          <p:nvPr/>
        </p:nvSpPr>
        <p:spPr bwMode="auto">
          <a:xfrm>
            <a:off x="2853863" y="2825911"/>
            <a:ext cx="187514" cy="206254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2.</a:t>
            </a: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139" name="Rectangle 26"/>
          <p:cNvSpPr txBox="1">
            <a:spLocks/>
          </p:cNvSpPr>
          <p:nvPr/>
        </p:nvSpPr>
        <p:spPr>
          <a:xfrm>
            <a:off x="3096902" y="2885582"/>
            <a:ext cx="1197955" cy="11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192" lvl="1" indent="0" defTabSz="609644">
              <a:buClr>
                <a:srgbClr val="002960"/>
              </a:buClr>
              <a:buFont typeface="Arial" charset="0"/>
              <a:buNone/>
              <a:defRPr/>
            </a:pPr>
            <a:r>
              <a:rPr lang="ru-RU" sz="751" kern="0" dirty="0" smtClean="0">
                <a:solidFill>
                  <a:srgbClr val="020202"/>
                </a:solidFill>
                <a:latin typeface="Arial"/>
                <a:cs typeface="Arial" pitchFamily="34" charset="0"/>
              </a:rPr>
              <a:t>Работа с проблемами</a:t>
            </a:r>
            <a:endParaRPr lang="en-US" sz="751" kern="0" dirty="0">
              <a:solidFill>
                <a:srgbClr val="020202"/>
              </a:solidFill>
              <a:latin typeface="Arial"/>
              <a:cs typeface="Arial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616835" y="4894339"/>
            <a:ext cx="7925672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953" b="1" dirty="0">
                <a:solidFill>
                  <a:srgbClr val="000000"/>
                </a:solidFill>
                <a:latin typeface="Arial"/>
              </a:rPr>
              <a:t>ВНИМАНИЕ: </a:t>
            </a:r>
            <a:r>
              <a:rPr lang="ru-RU" sz="953" dirty="0">
                <a:solidFill>
                  <a:srgbClr val="000000"/>
                </a:solidFill>
                <a:latin typeface="Arial"/>
              </a:rPr>
              <a:t>Р</a:t>
            </a:r>
            <a:r>
              <a:rPr lang="ru-RU" altLang="ru-RU" sz="1000" kern="0" dirty="0" smtClean="0">
                <a:solidFill>
                  <a:srgbClr val="002960">
                    <a:lumMod val="75000"/>
                  </a:srgbClr>
                </a:solidFill>
                <a:latin typeface="Arial"/>
              </a:rPr>
              <a:t>екомендованная </a:t>
            </a:r>
            <a:r>
              <a:rPr lang="ru-RU" altLang="ru-RU" sz="1000" kern="0" dirty="0">
                <a:solidFill>
                  <a:srgbClr val="002960">
                    <a:lumMod val="75000"/>
                  </a:srgbClr>
                </a:solidFill>
                <a:latin typeface="Arial"/>
              </a:rPr>
              <a:t>длительность проекта 6</a:t>
            </a:r>
            <a:r>
              <a:rPr lang="en-US" altLang="ru-RU" sz="1000" kern="0" dirty="0">
                <a:solidFill>
                  <a:srgbClr val="002960">
                    <a:lumMod val="75000"/>
                  </a:srgbClr>
                </a:solidFill>
                <a:latin typeface="Arial"/>
              </a:rPr>
              <a:t>±</a:t>
            </a:r>
            <a:r>
              <a:rPr lang="ru-RU" altLang="ru-RU" sz="1000" kern="0" dirty="0">
                <a:solidFill>
                  <a:srgbClr val="002960">
                    <a:lumMod val="75000"/>
                  </a:srgbClr>
                </a:solidFill>
                <a:latin typeface="Arial"/>
              </a:rPr>
              <a:t>2 месяцев, в зависимости от </a:t>
            </a:r>
            <a:r>
              <a:rPr lang="ru-RU" altLang="ru-RU" sz="1000" kern="0" dirty="0" smtClean="0">
                <a:solidFill>
                  <a:srgbClr val="002960">
                    <a:lumMod val="75000"/>
                  </a:srgbClr>
                </a:solidFill>
                <a:latin typeface="Arial"/>
              </a:rPr>
              <a:t>масштабности его </a:t>
            </a:r>
            <a:r>
              <a:rPr lang="ru-RU" altLang="ru-RU" sz="1000" kern="0" dirty="0">
                <a:solidFill>
                  <a:srgbClr val="002960">
                    <a:lumMod val="75000"/>
                  </a:srgbClr>
                </a:solidFill>
                <a:latin typeface="Arial"/>
              </a:rPr>
              <a:t>периметра и границ</a:t>
            </a:r>
          </a:p>
        </p:txBody>
      </p:sp>
      <p:sp>
        <p:nvSpPr>
          <p:cNvPr id="130" name="Rectangle 229"/>
          <p:cNvSpPr txBox="1">
            <a:spLocks/>
          </p:cNvSpPr>
          <p:nvPr/>
        </p:nvSpPr>
        <p:spPr>
          <a:xfrm>
            <a:off x="6147270" y="1566198"/>
            <a:ext cx="1391382" cy="46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Мониторинг достигнутых </a:t>
            </a:r>
            <a:r>
              <a:rPr lang="ru-RU" sz="751" kern="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результатов (производственный анализ №2 показателей проекта)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32" name="Oval 24"/>
          <p:cNvSpPr>
            <a:spLocks noChangeAspect="1" noChangeArrowheads="1"/>
          </p:cNvSpPr>
          <p:nvPr/>
        </p:nvSpPr>
        <p:spPr bwMode="auto">
          <a:xfrm>
            <a:off x="6070122" y="1569697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</a:t>
            </a:r>
            <a:r>
              <a:rPr lang="en-US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1</a:t>
            </a:r>
            <a:endParaRPr lang="ru-RU" sz="751" b="1" kern="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137" name="Rectangle 229"/>
          <p:cNvSpPr txBox="1">
            <a:spLocks/>
          </p:cNvSpPr>
          <p:nvPr/>
        </p:nvSpPr>
        <p:spPr>
          <a:xfrm>
            <a:off x="6146707" y="2127057"/>
            <a:ext cx="1391382" cy="23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45391" lvl="1" indent="-144199" defTabSz="672132">
              <a:buClr>
                <a:srgbClr val="002960"/>
              </a:buClr>
              <a:defRPr/>
            </a:pPr>
            <a:r>
              <a:rPr lang="ru-RU" sz="751" kern="0" dirty="0">
                <a:solidFill>
                  <a:srgbClr val="000000"/>
                </a:solidFill>
                <a:latin typeface="Arial"/>
                <a:cs typeface="Arial" pitchFamily="34" charset="0"/>
              </a:rPr>
              <a:t>Стандартизация достигнутых улучшений</a:t>
            </a:r>
            <a:endParaRPr lang="en-US" sz="751" kern="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38" name="Oval 24"/>
          <p:cNvSpPr>
            <a:spLocks noChangeAspect="1" noChangeArrowheads="1"/>
          </p:cNvSpPr>
          <p:nvPr/>
        </p:nvSpPr>
        <p:spPr bwMode="auto">
          <a:xfrm>
            <a:off x="6069559" y="2130557"/>
            <a:ext cx="187514" cy="18750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686433">
              <a:defRPr/>
            </a:pPr>
            <a:r>
              <a:rPr lang="ru-RU" sz="751" b="1" kern="0" dirty="0">
                <a:solidFill>
                  <a:srgbClr val="FFFFFF"/>
                </a:solidFill>
                <a:latin typeface="Arial"/>
                <a:cs typeface="Arial" pitchFamily="34" charset="0"/>
              </a:rPr>
              <a:t>4.2</a:t>
            </a:r>
          </a:p>
        </p:txBody>
      </p:sp>
    </p:spTree>
    <p:extLst>
      <p:ext uri="{BB962C8B-B14F-4D97-AF65-F5344CB8AC3E}">
        <p14:creationId xmlns:p14="http://schemas.microsoft.com/office/powerpoint/2010/main" val="390563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739307" y="1681532"/>
            <a:ext cx="7632700" cy="1747837"/>
          </a:xfrm>
        </p:spPr>
        <p:txBody>
          <a:bodyPr/>
          <a:lstStyle/>
          <a:p>
            <a:pPr algn="ctr">
              <a:defRPr/>
            </a:pPr>
            <a:r>
              <a:rPr lang="ru-RU" sz="1800" dirty="0">
                <a:solidFill>
                  <a:schemeClr val="tx1"/>
                </a:solidFill>
                <a:cs typeface="Arial"/>
              </a:rPr>
              <a:t/>
            </a:r>
            <a:br>
              <a:rPr lang="ru-RU" sz="1800" dirty="0">
                <a:solidFill>
                  <a:schemeClr val="tx1"/>
                </a:solidFill>
                <a:cs typeface="Arial"/>
              </a:rPr>
            </a:br>
            <a:r>
              <a:rPr lang="ru-RU" sz="1800" dirty="0">
                <a:solidFill>
                  <a:schemeClr val="tx1"/>
                </a:solidFill>
                <a:cs typeface="Arial"/>
              </a:rPr>
              <a:t>Проект </a:t>
            </a:r>
            <a:r>
              <a:rPr lang="ru-RU" sz="1800" dirty="0">
                <a:solidFill>
                  <a:schemeClr val="tx1"/>
                </a:solidFill>
              </a:rPr>
              <a:t>«Проведение профилактического медицинского осмотра воспитанников дошкольных организаций в возрасте 6 лет</a:t>
            </a:r>
            <a:r>
              <a:rPr lang="ru-RU" sz="1800" dirty="0">
                <a:solidFill>
                  <a:schemeClr val="tx1"/>
                </a:solidFill>
                <a:cs typeface="Arial"/>
              </a:rPr>
              <a:t>»</a:t>
            </a:r>
            <a:br>
              <a:rPr lang="ru-RU" sz="1800" dirty="0">
                <a:solidFill>
                  <a:schemeClr val="tx1"/>
                </a:solidFill>
                <a:cs typeface="Arial"/>
              </a:rPr>
            </a:br>
            <a:r>
              <a:rPr lang="ru-RU" sz="1800" dirty="0">
                <a:solidFill>
                  <a:schemeClr val="tx1"/>
                </a:solidFill>
                <a:cs typeface="Arial"/>
              </a:rPr>
              <a:t/>
            </a:r>
            <a:br>
              <a:rPr lang="ru-RU" sz="1800" dirty="0">
                <a:solidFill>
                  <a:schemeClr val="tx1"/>
                </a:solidFill>
                <a:cs typeface="Arial"/>
              </a:rPr>
            </a:br>
            <a:r>
              <a:rPr lang="ru-RU" sz="1800" dirty="0">
                <a:solidFill>
                  <a:schemeClr val="tx1"/>
                </a:solidFill>
              </a:rPr>
              <a:t>ГБУ РО «Детская городская поликлиника № 1»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в г. Ростове-на-Дону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6" name="TextBox 2"/>
          <p:cNvSpPr txBox="1"/>
          <p:nvPr/>
        </p:nvSpPr>
        <p:spPr bwMode="auto">
          <a:xfrm>
            <a:off x="259928" y="4711602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100" b="1" dirty="0"/>
              <a:t>30</a:t>
            </a:r>
            <a:r>
              <a:rPr lang="ru-RU" sz="1100" b="1" dirty="0">
                <a:solidFill>
                  <a:schemeClr val="tx1"/>
                </a:solidFill>
              </a:rPr>
              <a:t>.06.2023</a:t>
            </a:r>
            <a:endParaRPr sz="11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C99520C-FB28-4EA1-8933-4A5D07151EC4}"/>
              </a:ext>
            </a:extLst>
          </p:cNvPr>
          <p:cNvSpPr/>
          <p:nvPr/>
        </p:nvSpPr>
        <p:spPr>
          <a:xfrm>
            <a:off x="5343239" y="1074553"/>
            <a:ext cx="1999010" cy="643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7910" rtl="0" eaLnBrk="1" fontAlgn="auto" latinLnBrk="0" hangingPunct="1">
              <a:lnSpc>
                <a:spcPts val="22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2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Правительство</a:t>
            </a:r>
            <a:r>
              <a:rPr kumimoji="0" lang="ru-RU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200" b="0" i="0" u="none" strike="noStrike" kern="1200" cap="none" spc="2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Ростовской области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130" y="781426"/>
            <a:ext cx="766795" cy="11684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1432" y="1049768"/>
            <a:ext cx="818384" cy="631764"/>
          </a:xfrm>
          <a:prstGeom prst="rect">
            <a:avLst/>
          </a:prstGeom>
        </p:spPr>
      </p:pic>
      <p:pic>
        <p:nvPicPr>
          <p:cNvPr id="18" name="Picture 2" descr="C:\Users\Зам по ОМР\Desktop\ЛОГОТИП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9515" y="964432"/>
            <a:ext cx="657248" cy="802436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243" y="964432"/>
            <a:ext cx="1709537" cy="80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8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F98EBA-EAD0-4575-B465-10C6624E4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6" t="22000" r="21650" b="5201"/>
          <a:stretch/>
        </p:blipFill>
        <p:spPr>
          <a:xfrm rot="16200000">
            <a:off x="93568" y="1219917"/>
            <a:ext cx="3744415" cy="3140478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75B1DEBF-599B-475E-95E6-69C3A5F32331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395536" y="340387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Обоснование выбора процесса</a:t>
            </a:r>
            <a:endParaRPr sz="1600" b="1" kern="0" dirty="0">
              <a:solidFill>
                <a:srgbClr val="002960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19AEF8-777A-4056-8B9A-27C71F6E7DCE}"/>
              </a:ext>
            </a:extLst>
          </p:cNvPr>
          <p:cNvSpPr txBox="1"/>
          <p:nvPr/>
        </p:nvSpPr>
        <p:spPr>
          <a:xfrm>
            <a:off x="3730047" y="1912411"/>
            <a:ext cx="5040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050"/>
            </a:lvl1pPr>
          </a:lstStyle>
          <a:p>
            <a:r>
              <a:rPr lang="ru-RU" sz="1600" dirty="0">
                <a:latin typeface="+mj-lt"/>
                <a:cs typeface="Times New Roman" panose="02020603050405020304" pitchFamily="18" charset="0"/>
              </a:rPr>
              <a:t>ППУ сотрудника инициировало запуск нового проекта</a:t>
            </a:r>
          </a:p>
          <a:p>
            <a:endParaRPr lang="ru-RU" sz="1600" dirty="0">
              <a:latin typeface="+mj-lt"/>
              <a:cs typeface="Times New Roman" panose="02020603050405020304" pitchFamily="18" charset="0"/>
            </a:endParaRPr>
          </a:p>
          <a:p>
            <a:endParaRPr lang="ru-RU" sz="1600" dirty="0">
              <a:latin typeface="+mj-lt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+mj-lt"/>
                <a:cs typeface="Times New Roman" panose="02020603050405020304" pitchFamily="18" charset="0"/>
              </a:rPr>
              <a:t>Автор ППУ – руководитель рабочей группы</a:t>
            </a:r>
          </a:p>
        </p:txBody>
      </p:sp>
    </p:spTree>
    <p:extLst>
      <p:ext uri="{BB962C8B-B14F-4D97-AF65-F5344CB8AC3E}">
        <p14:creationId xmlns:p14="http://schemas.microsoft.com/office/powerpoint/2010/main" val="151325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 idx="4294967295"/>
          </p:nvPr>
        </p:nvSpPr>
        <p:spPr bwMode="auto">
          <a:xfrm>
            <a:off x="384761" y="317902"/>
            <a:ext cx="6561138" cy="2462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98266" fontAlgn="base">
              <a:lnSpc>
                <a:spcPct val="100000"/>
              </a:lnSpc>
              <a:spcAft>
                <a:spcPct val="0"/>
              </a:spcAft>
              <a:tabLst>
                <a:tab pos="278564" algn="l"/>
              </a:tabLst>
            </a:pPr>
            <a:r>
              <a:rPr lang="ru-RU" sz="1600" b="1" kern="0" dirty="0">
                <a:solidFill>
                  <a:srgbClr val="002960"/>
                </a:solidFill>
                <a:latin typeface="Arial"/>
              </a:rPr>
              <a:t>Распоряжение о создании Рабочей группы</a:t>
            </a:r>
            <a:endParaRPr sz="1600" b="1" kern="0" dirty="0">
              <a:solidFill>
                <a:srgbClr val="002960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4204" y="4709527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/>
            </a:lvl1pPr>
          </a:lstStyle>
          <a:p>
            <a:r>
              <a:rPr lang="ru-RU" sz="1400" dirty="0">
                <a:latin typeface="+mj-lt"/>
                <a:cs typeface="Times New Roman" panose="02020603050405020304" pitchFamily="18" charset="0"/>
              </a:rPr>
              <a:t>Распоряжение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2040" y="4704395"/>
            <a:ext cx="2268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100"/>
            </a:lvl1pPr>
          </a:lstStyle>
          <a:p>
            <a:r>
              <a:rPr lang="ru-RU" sz="1400" dirty="0">
                <a:latin typeface="+mj-lt"/>
                <a:cs typeface="Times New Roman" panose="02020603050405020304" pitchFamily="18" charset="0"/>
              </a:rPr>
              <a:t>Состав рабочей группы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1FF881-ACAF-4D06-93D4-717E9B586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10801" r="13776" b="3800"/>
          <a:stretch/>
        </p:blipFill>
        <p:spPr>
          <a:xfrm rot="16200000">
            <a:off x="-169988" y="1554349"/>
            <a:ext cx="3712561" cy="2603062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1D0E8A-7CBA-4AE5-AAF2-F1F4E8BAF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96" t="10800" r="18896" b="9400"/>
          <a:stretch/>
        </p:blipFill>
        <p:spPr>
          <a:xfrm>
            <a:off x="3347864" y="992052"/>
            <a:ext cx="5114277" cy="3690279"/>
          </a:xfrm>
          <a:prstGeom prst="rect">
            <a:avLst/>
          </a:prstGeom>
          <a:ln w="28575">
            <a:solidFill>
              <a:srgbClr val="00B4B0"/>
            </a:solidFill>
          </a:ln>
        </p:spPr>
      </p:pic>
    </p:spTree>
    <p:extLst>
      <p:ext uri="{BB962C8B-B14F-4D97-AF65-F5344CB8AC3E}">
        <p14:creationId xmlns:p14="http://schemas.microsoft.com/office/powerpoint/2010/main" val="282248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10.xml><?xml version="1.0" encoding="utf-8"?>
<a:theme xmlns:a="http://schemas.openxmlformats.org/drawingml/2006/main" name="1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14.xml><?xml version="1.0" encoding="utf-8"?>
<a:theme xmlns:a="http://schemas.openxmlformats.org/drawingml/2006/main" name="3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17.xml><?xml version="1.0" encoding="utf-8"?>
<a:theme xmlns:a="http://schemas.openxmlformats.org/drawingml/2006/main" name="1_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18.xml><?xml version="1.0" encoding="utf-8"?>
<a:theme xmlns:a="http://schemas.openxmlformats.org/drawingml/2006/main" name="1_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19.xml><?xml version="1.0" encoding="utf-8"?>
<a:theme xmlns:a="http://schemas.openxmlformats.org/drawingml/2006/main" name="2_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20.xml><?xml version="1.0" encoding="utf-8"?>
<a:theme xmlns:a="http://schemas.openxmlformats.org/drawingml/2006/main" name="2_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1.xml><?xml version="1.0" encoding="utf-8"?>
<a:theme xmlns:a="http://schemas.openxmlformats.org/drawingml/2006/main" name="2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23.xml><?xml version="1.0" encoding="utf-8"?>
<a:theme xmlns:a="http://schemas.openxmlformats.org/drawingml/2006/main" name="6_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_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5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6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28.xml><?xml version="1.0" encoding="utf-8"?>
<a:theme xmlns:a="http://schemas.openxmlformats.org/drawingml/2006/main" name="7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8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30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5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3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Presentation_16x9_white_template</Template>
  <TotalTime>8068</TotalTime>
  <Words>1453</Words>
  <Application>Microsoft Office PowerPoint</Application>
  <PresentationFormat>Произвольный</PresentationFormat>
  <Paragraphs>272</Paragraphs>
  <Slides>31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70" baseType="lpstr">
      <vt:lpstr>Arial</vt:lpstr>
      <vt:lpstr>Bebas Neue Bold</vt:lpstr>
      <vt:lpstr>Calibri</vt:lpstr>
      <vt:lpstr>Calibri Light</vt:lpstr>
      <vt:lpstr>Roboto</vt:lpstr>
      <vt:lpstr>Times New Roman</vt:lpstr>
      <vt:lpstr>Wingdings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b-default</vt:lpstr>
      <vt:lpstr>Firm Format - Russian</vt:lpstr>
      <vt:lpstr>1_Firm Format - Russian</vt:lpstr>
      <vt:lpstr>1_b-default</vt:lpstr>
      <vt:lpstr>2_Firm Format - Russian</vt:lpstr>
      <vt:lpstr>4_RDM027</vt:lpstr>
      <vt:lpstr>3_Firm Format - Russian</vt:lpstr>
      <vt:lpstr>4_Firm Format - Russian</vt:lpstr>
      <vt:lpstr>1_Текст картинка</vt:lpstr>
      <vt:lpstr>1_Заключительный слайд</vt:lpstr>
      <vt:lpstr>1_Титульный слайд</vt:lpstr>
      <vt:lpstr>2_Заключительный слайд</vt:lpstr>
      <vt:lpstr>2_Титульный слайд</vt:lpstr>
      <vt:lpstr>2_b-default</vt:lpstr>
      <vt:lpstr>9_RDM027</vt:lpstr>
      <vt:lpstr>6_Текст картинка</vt:lpstr>
      <vt:lpstr>2_Текст картинка</vt:lpstr>
      <vt:lpstr>5_Firm Format - Russian</vt:lpstr>
      <vt:lpstr>6_Firm Format - Russian</vt:lpstr>
      <vt:lpstr>1_Диаграммы</vt:lpstr>
      <vt:lpstr>7_Firm Format - Russian</vt:lpstr>
      <vt:lpstr>8_Firm Format - Russian</vt:lpstr>
      <vt:lpstr>Тема Office</vt:lpstr>
      <vt:lpstr>5_RDM027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Проект «Проведение профилактического медицинского осмотра воспитанников дошкольных организаций в возрасте 6 лет»  ГБУ РО «Детская городская поликлиника № 1» в г. Ростове-на-Дону</vt:lpstr>
      <vt:lpstr>Обоснование выбора процесса</vt:lpstr>
      <vt:lpstr>Распоряжение о создании Рабочей группы</vt:lpstr>
      <vt:lpstr>Карточка проекта  «Проведение профилактического медицинского осмотра, воспитанников дошкольных организаций в возрасте 6 лет» </vt:lpstr>
      <vt:lpstr>Дорожная карта проекта</vt:lpstr>
      <vt:lpstr>Презентация PowerPoint</vt:lpstr>
      <vt:lpstr>Презентация PowerPoint</vt:lpstr>
      <vt:lpstr>Карта текущего состояния</vt:lpstr>
      <vt:lpstr>Проблемы в процессе</vt:lpstr>
      <vt:lpstr>Карта идеально состояния</vt:lpstr>
      <vt:lpstr>Карта целевого состояния</vt:lpstr>
      <vt:lpstr>Разработали план мероприятий</vt:lpstr>
      <vt:lpstr>Подготовка к профосмотру родителей</vt:lpstr>
      <vt:lpstr>Информирование родителей</vt:lpstr>
      <vt:lpstr>Организовали работу специалистов КДЛ</vt:lpstr>
      <vt:lpstr>Организовали работу УЗИ-специалиста</vt:lpstr>
      <vt:lpstr>Организовали работу ЭКГ-специалиста</vt:lpstr>
      <vt:lpstr>Организовали работу медицинской бригады</vt:lpstr>
      <vt:lpstr>Разработали Стандартную операционную процедуру</vt:lpstr>
      <vt:lpstr>Сократили сроки предоставления медицинской услуги</vt:lpstr>
      <vt:lpstr>Провели итоговый мониторинг процесса</vt:lpstr>
      <vt:lpstr>Провели анкетирование пациентов по оценке удовлетворенности от реализации проекта</vt:lpstr>
      <vt:lpstr>Провели мониторинг достигнутых результатов</vt:lpstr>
      <vt:lpstr>Провели закрытие проекта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Пользователь</cp:lastModifiedBy>
  <cp:revision>407</cp:revision>
  <cp:lastPrinted>2022-03-25T08:53:14Z</cp:lastPrinted>
  <dcterms:created xsi:type="dcterms:W3CDTF">2019-09-24T12:37:05Z</dcterms:created>
  <dcterms:modified xsi:type="dcterms:W3CDTF">2023-09-22T08:12:00Z</dcterms:modified>
</cp:coreProperties>
</file>