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  <p:sldMasterId id="2147483654" r:id="rId4"/>
  </p:sldMasterIdLst>
  <p:notesMasterIdLst>
    <p:notesMasterId r:id="rId35"/>
  </p:notesMasterIdLst>
  <p:sldIdLst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287" r:id="rId19"/>
    <p:sldId id="288" r:id="rId20"/>
    <p:sldId id="292" r:id="rId21"/>
    <p:sldId id="293" r:id="rId22"/>
    <p:sldId id="302" r:id="rId23"/>
    <p:sldId id="294" r:id="rId24"/>
    <p:sldId id="298" r:id="rId25"/>
    <p:sldId id="295" r:id="rId26"/>
    <p:sldId id="299" r:id="rId27"/>
    <p:sldId id="297" r:id="rId28"/>
    <p:sldId id="300" r:id="rId29"/>
    <p:sldId id="319" r:id="rId30"/>
    <p:sldId id="301" r:id="rId31"/>
    <p:sldId id="320" r:id="rId32"/>
    <p:sldId id="318" r:id="rId33"/>
    <p:sldId id="272" r:id="rId34"/>
  </p:sldIdLst>
  <p:sldSz cx="9144000" cy="5148263"/>
  <p:notesSz cx="9144000" cy="5148263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94660"/>
  </p:normalViewPr>
  <p:slideViewPr>
    <p:cSldViewPr>
      <p:cViewPr varScale="1">
        <p:scale>
          <a:sx n="143" d="100"/>
          <a:sy n="143" d="100"/>
        </p:scale>
        <p:origin x="28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0ED29-ED99-4D65-84A4-07335147ACD6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8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7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950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950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D2AE1-8358-4BAB-89AD-05A2A23EBE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2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D2AE1-8358-4BAB-89AD-05A2A23EBE2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6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5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pPr algn="r">
                <a:defRPr/>
              </a:p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диаграмм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hart Placeholder 4"/>
          <p:cNvSpPr>
            <a:spLocks noGrp="1"/>
          </p:cNvSpPr>
          <p:nvPr>
            <p:ph type="chart" sz="quarter" idx="17"/>
          </p:nvPr>
        </p:nvSpPr>
        <p:spPr bwMode="auto"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Текст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7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pPr algn="r">
                <a:defRPr/>
              </a:p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5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pPr algn="r">
                <a:defRPr/>
              </a:p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5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/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4" cstate="print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7" r:id="rId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print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4" cstate="print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59928" y="2122486"/>
            <a:ext cx="7402285" cy="1675781"/>
          </a:xfrm>
        </p:spPr>
        <p:txBody>
          <a:bodyPr/>
          <a:lstStyle/>
          <a:p>
            <a:pPr algn="ctr">
              <a:defRPr/>
            </a:pPr>
            <a:br>
              <a:rPr lang="ru-RU" sz="1800" dirty="0">
                <a:solidFill>
                  <a:schemeClr val="tx1"/>
                </a:solidFill>
                <a:cs typeface="Arial"/>
              </a:rPr>
            </a:br>
            <a:r>
              <a:rPr lang="ru-RU" sz="1800" dirty="0">
                <a:solidFill>
                  <a:schemeClr val="tx1"/>
                </a:solidFill>
                <a:cs typeface="Arial"/>
              </a:rPr>
              <a:t>Проект по решению жизненной ситуации </a:t>
            </a:r>
            <a:r>
              <a:rPr lang="ru-RU" sz="1800" dirty="0">
                <a:solidFill>
                  <a:schemeClr val="tx1"/>
                </a:solidFill>
              </a:rPr>
              <a:t>«Проведение медосмотра детей первого года жизни</a:t>
            </a:r>
            <a:r>
              <a:rPr lang="ru-RU" sz="1800" dirty="0">
                <a:solidFill>
                  <a:schemeClr val="tx1"/>
                </a:solidFill>
                <a:cs typeface="Arial"/>
              </a:rPr>
              <a:t>».</a:t>
            </a:r>
            <a:br>
              <a:rPr lang="ru-RU" sz="1800" dirty="0">
                <a:solidFill>
                  <a:schemeClr val="tx1"/>
                </a:solidFill>
                <a:cs typeface="Arial"/>
              </a:rPr>
            </a:br>
            <a:r>
              <a:rPr lang="ru-RU" sz="1800" dirty="0">
                <a:solidFill>
                  <a:schemeClr val="tx1"/>
                </a:solidFill>
              </a:rPr>
              <a:t>МБУЗ "Детская городская поликлиника № 1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г. Ростов-на-Дону</a:t>
            </a:r>
            <a:br>
              <a:rPr lang="ru-RU" sz="1800" dirty="0">
                <a:solidFill>
                  <a:schemeClr val="tx1"/>
                </a:solidFill>
                <a:cs typeface="Arial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6" name="TextBox 2"/>
          <p:cNvSpPr txBox="1"/>
          <p:nvPr/>
        </p:nvSpPr>
        <p:spPr bwMode="auto">
          <a:xfrm>
            <a:off x="259928" y="4711602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</a:rPr>
              <a:t>31.03.2022.</a:t>
            </a:r>
            <a:endParaRPr sz="11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7867"/>
            <a:ext cx="974748" cy="1190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71723"/>
            <a:ext cx="6561138" cy="330200"/>
          </a:xfrm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Разработали карту целевого состояния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17947"/>
            <a:ext cx="4896544" cy="29217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52120" y="2142083"/>
            <a:ext cx="2232248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ВПП – 7 дней</a:t>
            </a:r>
          </a:p>
          <a:p>
            <a:r>
              <a:rPr lang="ru-RU" sz="11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Количество посещений – 2 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5364088" y="917947"/>
            <a:ext cx="144016" cy="2880320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1520" y="4014291"/>
            <a:ext cx="83529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 счет каких параметров возможно достичь данный результат :</a:t>
            </a:r>
          </a:p>
          <a:p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Согласно приказа 514 Н, порядок приёма специалистов не определён, один из возможных вариантов - педиатр записывает пациента  ко всем специалистам в один день.</a:t>
            </a:r>
          </a:p>
        </p:txBody>
      </p:sp>
      <p:pic>
        <p:nvPicPr>
          <p:cNvPr id="10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9875"/>
            <a:ext cx="412855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071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85899"/>
            <a:ext cx="6561138" cy="330200"/>
          </a:xfrm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Разработали карту идеального состояния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61963"/>
            <a:ext cx="3096344" cy="29486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067944" y="2286099"/>
            <a:ext cx="223224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ВПП – 1 день</a:t>
            </a:r>
          </a:p>
          <a:p>
            <a:r>
              <a:rPr lang="ru-RU" sz="11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Количество посещений – 1 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3779912" y="1061963"/>
            <a:ext cx="144016" cy="2880320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4086299"/>
            <a:ext cx="79928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+mj-lt"/>
                <a:cs typeface="Times New Roman" panose="02020603050405020304" pitchFamily="18" charset="0"/>
              </a:rPr>
              <a:t>За счет каких параметров возможно достичь данный результат :</a:t>
            </a:r>
          </a:p>
          <a:p>
            <a:r>
              <a:rPr lang="ru-RU" sz="1100" dirty="0">
                <a:latin typeface="+mj-lt"/>
                <a:cs typeface="Times New Roman" panose="02020603050405020304" pitchFamily="18" charset="0"/>
              </a:rPr>
              <a:t>Согласно приказа 514 Н, порядок приёма специалистов не определён, один из возможных вариантов - медицинская сестра на последнем патронаже записывает пациента ко всем специалистам в один день. </a:t>
            </a:r>
          </a:p>
        </p:txBody>
      </p:sp>
      <p:pic>
        <p:nvPicPr>
          <p:cNvPr id="10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9875"/>
            <a:ext cx="412855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73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97866"/>
            <a:ext cx="5328592" cy="713559"/>
          </a:xfrm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Провели анализ траектории движения, сформировали диаграммы «спагетти» текущего и целевого состояния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897165"/>
            <a:ext cx="1800200" cy="196260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934171"/>
            <a:ext cx="1800199" cy="207367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911426"/>
            <a:ext cx="1793472" cy="194834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47" y="2934171"/>
            <a:ext cx="1768273" cy="201662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059832" y="911427"/>
            <a:ext cx="158417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50"/>
            </a:lvl1pPr>
          </a:lstStyle>
          <a:p>
            <a:r>
              <a:rPr lang="ru-RU" sz="1100" b="1" dirty="0">
                <a:cs typeface="Times New Roman" panose="02020603050405020304" pitchFamily="18" charset="0"/>
              </a:rPr>
              <a:t>Текущее состояние: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cs typeface="Times New Roman" panose="02020603050405020304" pitchFamily="18" charset="0"/>
              </a:rPr>
              <a:t>К-во переходов между этажами</a:t>
            </a:r>
            <a:r>
              <a:rPr lang="en-US" sz="1100" dirty="0">
                <a:cs typeface="Times New Roman" panose="02020603050405020304" pitchFamily="18" charset="0"/>
              </a:rPr>
              <a:t>: </a:t>
            </a:r>
            <a:r>
              <a:rPr lang="ru-RU" sz="1100" dirty="0">
                <a:cs typeface="Times New Roman" panose="02020603050405020304" pitchFamily="18" charset="0"/>
              </a:rPr>
              <a:t>от 3</a:t>
            </a:r>
            <a:r>
              <a:rPr lang="en-US" sz="1100" dirty="0">
                <a:cs typeface="Times New Roman" panose="02020603050405020304" pitchFamily="18" charset="0"/>
              </a:rPr>
              <a:t> </a:t>
            </a:r>
            <a:endParaRPr lang="ru-RU" sz="1100" dirty="0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8682" y="911426"/>
            <a:ext cx="15841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50"/>
            </a:lvl1pPr>
          </a:lstStyle>
          <a:p>
            <a:r>
              <a:rPr lang="ru-RU" sz="1100" b="1" dirty="0">
                <a:latin typeface="+mj-lt"/>
                <a:cs typeface="Times New Roman" panose="02020603050405020304" pitchFamily="18" charset="0"/>
              </a:rPr>
              <a:t>Проект целевого состояния:</a:t>
            </a:r>
          </a:p>
          <a:p>
            <a:endParaRPr lang="ru-RU" sz="1100" dirty="0">
              <a:latin typeface="+mj-lt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+mj-lt"/>
                <a:cs typeface="Times New Roman" panose="02020603050405020304" pitchFamily="18" charset="0"/>
              </a:rPr>
              <a:t>К-во переходов между этажами</a:t>
            </a:r>
            <a:r>
              <a:rPr lang="en-US" sz="11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ru-RU" sz="1100" dirty="0">
                <a:latin typeface="+mj-lt"/>
                <a:cs typeface="Times New Roman" panose="02020603050405020304" pitchFamily="18" charset="0"/>
              </a:rPr>
              <a:t>1</a:t>
            </a:r>
          </a:p>
          <a:p>
            <a:endParaRPr lang="ru-RU" sz="1100" dirty="0">
              <a:latin typeface="+mj-lt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+mj-lt"/>
                <a:cs typeface="Times New Roman" panose="02020603050405020304" pitchFamily="18" charset="0"/>
              </a:rPr>
              <a:t>Создание единого пространства для педиатров.</a:t>
            </a:r>
          </a:p>
        </p:txBody>
      </p:sp>
      <p:pic>
        <p:nvPicPr>
          <p:cNvPr id="11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69875"/>
            <a:ext cx="412855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167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41883"/>
            <a:ext cx="5544616" cy="330200"/>
          </a:xfrm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Сформировали диаграмму «спагетти» идеального состояния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17947"/>
            <a:ext cx="2808312" cy="38954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563888" y="2142083"/>
            <a:ext cx="5256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50"/>
            </a:lvl1pPr>
          </a:lstStyle>
          <a:p>
            <a:r>
              <a:rPr lang="ru-RU" sz="1100" b="1" dirty="0">
                <a:cs typeface="Times New Roman" panose="02020603050405020304" pitchFamily="18" charset="0"/>
              </a:rPr>
              <a:t>Проект идеального состояния:</a:t>
            </a:r>
          </a:p>
          <a:p>
            <a:endParaRPr lang="ru-RU" sz="1100" dirty="0">
              <a:cs typeface="Times New Roman" panose="02020603050405020304" pitchFamily="18" charset="0"/>
            </a:endParaRPr>
          </a:p>
          <a:p>
            <a:r>
              <a:rPr lang="ru-RU" sz="1100" dirty="0">
                <a:cs typeface="Times New Roman" panose="02020603050405020304" pitchFamily="18" charset="0"/>
              </a:rPr>
              <a:t>Отсутствие переходов между этажами</a:t>
            </a:r>
            <a:endParaRPr lang="en-US" sz="1100" dirty="0">
              <a:cs typeface="Times New Roman" panose="02020603050405020304" pitchFamily="18" charset="0"/>
            </a:endParaRPr>
          </a:p>
          <a:p>
            <a:endParaRPr lang="en-US" sz="1100" dirty="0">
              <a:cs typeface="Times New Roman" panose="02020603050405020304" pitchFamily="18" charset="0"/>
            </a:endParaRPr>
          </a:p>
          <a:p>
            <a:r>
              <a:rPr lang="ru-RU" sz="1100" dirty="0">
                <a:cs typeface="Times New Roman" panose="02020603050405020304" pitchFamily="18" charset="0"/>
              </a:rPr>
              <a:t>Создание единого пространства для проведения медицинского осмотра детей</a:t>
            </a:r>
          </a:p>
        </p:txBody>
      </p:sp>
      <p:pic>
        <p:nvPicPr>
          <p:cNvPr id="7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9875"/>
            <a:ext cx="412855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8446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Разработали анкеты, согласно методике АСИ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750" y="889502"/>
            <a:ext cx="2445921" cy="34293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131840" y="1638027"/>
            <a:ext cx="56166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50"/>
            </a:lvl1pPr>
          </a:lstStyle>
          <a:p>
            <a:r>
              <a:rPr lang="ru-RU" sz="1100" dirty="0">
                <a:cs typeface="Times New Roman" panose="02020603050405020304" pitchFamily="18" charset="0"/>
              </a:rPr>
              <a:t>Основной упор при составлении анкеты делаем на три индекса :</a:t>
            </a:r>
            <a:endParaRPr lang="en-US" sz="1100" dirty="0">
              <a:cs typeface="Times New Roman" panose="02020603050405020304" pitchFamily="18" charset="0"/>
            </a:endParaRPr>
          </a:p>
          <a:p>
            <a:endParaRPr lang="ru-RU" sz="1100" dirty="0">
              <a:cs typeface="Times New Roman" panose="02020603050405020304" pitchFamily="18" charset="0"/>
            </a:endParaRPr>
          </a:p>
          <a:p>
            <a:r>
              <a:rPr lang="ru-RU" sz="1100" dirty="0"/>
              <a:t>NPS - Показатель клиентской лояльности 82 % ( высокий уровень)</a:t>
            </a:r>
            <a:br>
              <a:rPr lang="ru-RU" sz="1100" dirty="0"/>
            </a:br>
            <a:endParaRPr lang="ru-RU" sz="1100" dirty="0"/>
          </a:p>
          <a:p>
            <a:r>
              <a:rPr lang="ru-RU" sz="1100" dirty="0"/>
              <a:t>CES - Индекс клиентских усилий 1,82 % ( мало усилий)</a:t>
            </a:r>
          </a:p>
          <a:p>
            <a:br>
              <a:rPr lang="ru-RU" sz="1100" dirty="0"/>
            </a:br>
            <a:r>
              <a:rPr lang="ru-RU" sz="1100" dirty="0"/>
              <a:t>CSI - Индекс клиентской удовлетворенности 4,22 ( высокий уровень) </a:t>
            </a:r>
            <a:br>
              <a:rPr lang="ru-RU" sz="1400" dirty="0">
                <a:cs typeface="Times New Roman" panose="02020603050405020304" pitchFamily="18" charset="0"/>
              </a:rPr>
            </a:br>
            <a:endParaRPr lang="ru-RU" sz="1400" dirty="0"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374490"/>
            <a:ext cx="2736304" cy="56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Проанкетировано более 50 законных представителей ребенка</a:t>
            </a:r>
          </a:p>
        </p:txBody>
      </p:sp>
      <p:pic>
        <p:nvPicPr>
          <p:cNvPr id="7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9875"/>
            <a:ext cx="412855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748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431799"/>
            <a:ext cx="6561138" cy="558156"/>
          </a:xfrm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Разработали план мероприятий. </a:t>
            </a:r>
            <a:br>
              <a:rPr lang="ru-RU" sz="1600" dirty="0">
                <a:solidFill>
                  <a:schemeClr val="tx1">
                    <a:lumMod val="50000"/>
                  </a:schemeClr>
                </a:solidFill>
              </a:rPr>
            </a:b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 b="1820"/>
          <a:stretch>
            <a:fillRect/>
          </a:stretch>
        </p:blipFill>
        <p:spPr>
          <a:xfrm>
            <a:off x="539552" y="773931"/>
            <a:ext cx="2356434" cy="41163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03848" y="1277987"/>
            <a:ext cx="4178424" cy="33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rtl="0" eaLnBrk="0" fontAlgn="base" hangingPunct="0">
              <a:spcBef>
                <a:spcPct val="0"/>
              </a:spcBef>
              <a:spcAft>
                <a:spcPct val="0"/>
              </a:spcAft>
              <a:defRPr sz="1599" b="1">
                <a:solidFill>
                  <a:srgbClr val="21212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latin typeface="+mn-lt"/>
              </a:rPr>
              <a:t>Основные направления ПМ</a:t>
            </a:r>
            <a:r>
              <a:rPr lang="en-US" sz="1400" dirty="0">
                <a:latin typeface="+mn-lt"/>
              </a:rPr>
              <a:t>:</a:t>
            </a:r>
            <a:endParaRPr lang="ru-RU" sz="1400" dirty="0">
              <a:latin typeface="+mn-lt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4374331"/>
            <a:ext cx="3982180" cy="33842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99">
                <a:solidFill>
                  <a:srgbClr val="21212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r>
              <a:rPr lang="ru-RU" sz="1600" b="1" dirty="0">
                <a:latin typeface="+mn-lt"/>
              </a:rPr>
              <a:t>% реализации ПМ (на 07.06.2022) = 95%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1061963"/>
            <a:ext cx="5184576" cy="340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285750" indent="-28575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12121"/>
                </a:solidFill>
                <a:ea typeface="+mj-ea"/>
                <a:cs typeface="Times New Roman" panose="02020603050405020304" pitchFamily="18" charset="0"/>
              </a:rPr>
              <a:t>Разработать и реализовать маршрутизацию процесса проведения профилактического медицинского осмотра детей 1 месяца жизни с учетом соблюдения регламентных сроков, не более 20 рабочих дней по 514 приказу МЗ РФ.</a:t>
            </a:r>
          </a:p>
          <a:p>
            <a:pPr marL="285750" indent="-28575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12121"/>
                </a:solidFill>
                <a:ea typeface="+mj-ea"/>
                <a:cs typeface="Times New Roman" panose="02020603050405020304" pitchFamily="18" charset="0"/>
              </a:rPr>
              <a:t>Ввести новый алгоритм проведения профилактического медицинского осмотра детей 1 месяца жизни.</a:t>
            </a:r>
          </a:p>
          <a:p>
            <a:pPr marL="285750" indent="-28575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12121"/>
                </a:solidFill>
                <a:ea typeface="+mj-ea"/>
                <a:cs typeface="Times New Roman" panose="02020603050405020304" pitchFamily="18" charset="0"/>
              </a:rPr>
              <a:t>Ввести новый принцип записи для детей, подлежащих профилактическому медицинскому осмотру.</a:t>
            </a:r>
          </a:p>
          <a:p>
            <a:pPr marL="285750" indent="-28575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12121"/>
                </a:solidFill>
                <a:ea typeface="+mj-ea"/>
                <a:cs typeface="Times New Roman" panose="02020603050405020304" pitchFamily="18" charset="0"/>
              </a:rPr>
              <a:t>Реорганизовать </a:t>
            </a:r>
            <a:r>
              <a:rPr lang="ru-RU" sz="1100" dirty="0" err="1">
                <a:solidFill>
                  <a:srgbClr val="212121"/>
                </a:solidFill>
                <a:ea typeface="+mj-ea"/>
                <a:cs typeface="Times New Roman" panose="02020603050405020304" pitchFamily="18" charset="0"/>
              </a:rPr>
              <a:t>учетность</a:t>
            </a:r>
            <a:r>
              <a:rPr lang="ru-RU" sz="1100" dirty="0">
                <a:solidFill>
                  <a:srgbClr val="212121"/>
                </a:solidFill>
                <a:ea typeface="+mj-ea"/>
                <a:cs typeface="Times New Roman" panose="02020603050405020304" pitchFamily="18" charset="0"/>
              </a:rPr>
              <a:t> родившихся детей.</a:t>
            </a:r>
          </a:p>
        </p:txBody>
      </p:sp>
      <p:pic>
        <p:nvPicPr>
          <p:cNvPr id="7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005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9041" y="431799"/>
            <a:ext cx="6619476" cy="330200"/>
          </a:xfrm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Провели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Kick-off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br>
              <a:rPr lang="ru-RU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с участием зам. министра здравоохранения РО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9"/>
          <a:stretch>
            <a:fillRect/>
          </a:stretch>
        </p:blipFill>
        <p:spPr>
          <a:xfrm>
            <a:off x="467544" y="1277987"/>
            <a:ext cx="2554125" cy="1539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77987"/>
            <a:ext cx="5559574" cy="2532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4" b="11263"/>
          <a:stretch/>
        </p:blipFill>
        <p:spPr>
          <a:xfrm>
            <a:off x="467544" y="3078187"/>
            <a:ext cx="2557217" cy="1872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75856" y="4158307"/>
            <a:ext cx="5344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Приступили к реализации мероприятий проекта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4644008" y="4662363"/>
            <a:ext cx="3024336" cy="23861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</p:spTree>
    <p:extLst>
      <p:ext uri="{BB962C8B-B14F-4D97-AF65-F5344CB8AC3E}">
        <p14:creationId xmlns:p14="http://schemas.microsoft.com/office/powerpoint/2010/main" val="229568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341883"/>
            <a:ext cx="6561138" cy="330200"/>
          </a:xfrm>
        </p:spPr>
        <p:txBody>
          <a:bodyPr/>
          <a:lstStyle/>
          <a:p>
            <a:r>
              <a:rPr lang="ru-RU" sz="1600" dirty="0">
                <a:solidFill>
                  <a:srgbClr val="212121"/>
                </a:solidFill>
                <a:latin typeface="+mn-lt"/>
                <a:cs typeface="Times New Roman" panose="02020603050405020304" pitchFamily="18" charset="0"/>
              </a:rPr>
              <a:t>Разработали алгоритм для медицинских специалистов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4317651"/>
            <a:ext cx="3024336" cy="8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rgbClr val="21212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77987"/>
            <a:ext cx="4572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285750" indent="-28575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dirty="0"/>
              <a:t>Организовали предоставление полного комплекса необходимых медицинских осмотров и обследований в 2 посещения поликлиники в "День здорового ребенка«;</a:t>
            </a:r>
            <a:endParaRPr lang="ru-RU" sz="1100" dirty="0">
              <a:ea typeface="+mj-ea"/>
              <a:cs typeface="Times New Roman" panose="02020603050405020304" pitchFamily="18" charset="0"/>
            </a:endParaRPr>
          </a:p>
          <a:p>
            <a:pPr marL="285750" indent="-28575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ea typeface="+mj-ea"/>
                <a:cs typeface="Times New Roman" panose="02020603050405020304" pitchFamily="18" charset="0"/>
              </a:rPr>
              <a:t>Провели обучение всех задействованных в процессе специалистов поликлиники;</a:t>
            </a:r>
          </a:p>
          <a:p>
            <a:pPr marL="285750" indent="-28575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ea typeface="+mj-ea"/>
                <a:cs typeface="Times New Roman" panose="02020603050405020304" pitchFamily="18" charset="0"/>
              </a:rPr>
              <a:t>Разработали памятку для родителей по процедуре проведения профилактического осмотра ребенка в 1 месяц</a:t>
            </a: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21212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21212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 l="7281" t="13123" r="58857" b="7778"/>
          <a:stretch>
            <a:fillRect/>
          </a:stretch>
        </p:blipFill>
        <p:spPr bwMode="auto">
          <a:xfrm>
            <a:off x="5508104" y="809627"/>
            <a:ext cx="3013939" cy="3960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51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Изменили сетку приема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845939"/>
            <a:ext cx="1001273" cy="3847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845939"/>
            <a:ext cx="959107" cy="3866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3150195"/>
            <a:ext cx="4608512" cy="82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Разработали сетку комплексного приема узких специалистов с учетом нормативов временных затрат при проведении профилактических осмотров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4954291" y="1687784"/>
            <a:ext cx="1824120" cy="28444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pic>
        <p:nvPicPr>
          <p:cNvPr id="9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5" cstate="print"/>
          <a:srcRect l="2557" t="18023" r="54525" b="54677"/>
          <a:stretch>
            <a:fillRect/>
          </a:stretch>
        </p:blipFill>
        <p:spPr bwMode="auto">
          <a:xfrm>
            <a:off x="251520" y="917947"/>
            <a:ext cx="523258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3705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Разработали единый</a:t>
            </a:r>
            <a:r>
              <a:rPr lang="en-US" sz="1600" dirty="0"/>
              <a:t>,</a:t>
            </a:r>
            <a:r>
              <a:rPr lang="ru-RU" sz="1600" dirty="0"/>
              <a:t> оптимальный </a:t>
            </a:r>
            <a:br>
              <a:rPr lang="ru-RU" sz="1600" dirty="0"/>
            </a:br>
            <a:r>
              <a:rPr lang="ru-RU" sz="1600" dirty="0"/>
              <a:t>маршрут следования пациента по поликлинике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710035"/>
            <a:ext cx="258083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82043"/>
            <a:ext cx="2255584" cy="29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10035"/>
            <a:ext cx="2204403" cy="293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91680" y="1205979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1 этаж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9952" y="1205979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2 этаж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1205979"/>
            <a:ext cx="649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3 этаж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2142083"/>
            <a:ext cx="1008112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FF0000"/>
                </a:solidFill>
              </a:rPr>
              <a:t>1. </a:t>
            </a:r>
            <a:r>
              <a:rPr lang="ru-RU" sz="800" b="1" dirty="0">
                <a:solidFill>
                  <a:schemeClr val="accent6">
                    <a:lumMod val="50000"/>
                  </a:schemeClr>
                </a:solidFill>
              </a:rPr>
              <a:t>Регистратура (выдача маршрутного листа)</a:t>
            </a:r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>
            <a:off x="323528" y="1926059"/>
            <a:ext cx="2340260" cy="216024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rot="10800000" flipV="1">
            <a:off x="1259632" y="2142083"/>
            <a:ext cx="1008112" cy="504056"/>
          </a:xfrm>
          <a:prstGeom prst="bentConnector3">
            <a:avLst>
              <a:gd name="adj1" fmla="val 100072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79512" y="1494011"/>
            <a:ext cx="1816523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100" b="1" dirty="0">
                <a:solidFill>
                  <a:srgbClr val="70AD47">
                    <a:lumMod val="50000"/>
                  </a:srgbClr>
                </a:solidFill>
              </a:rPr>
              <a:t>Вход, начало процесса</a:t>
            </a:r>
            <a:endParaRPr lang="ru-RU" sz="1100" b="1" dirty="0">
              <a:solidFill>
                <a:srgbClr val="333333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3923928" y="1926059"/>
            <a:ext cx="0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923928" y="1926059"/>
            <a:ext cx="7920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716016" y="1926059"/>
            <a:ext cx="0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076056" y="3654251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4788024" y="3942283"/>
            <a:ext cx="432048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FF0000"/>
                </a:solidFill>
              </a:rPr>
              <a:t>2. </a:t>
            </a:r>
            <a:r>
              <a:rPr lang="ru-RU" sz="800" b="1" dirty="0">
                <a:solidFill>
                  <a:schemeClr val="accent6">
                    <a:lumMod val="50000"/>
                  </a:schemeClr>
                </a:solidFill>
              </a:rPr>
              <a:t>УЗИ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4716016" y="3654251"/>
            <a:ext cx="36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3995936" y="3942283"/>
            <a:ext cx="504056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FF0000"/>
                </a:solidFill>
              </a:rPr>
              <a:t>3. </a:t>
            </a:r>
            <a:r>
              <a:rPr lang="ru-RU" sz="800" b="1" dirty="0">
                <a:solidFill>
                  <a:schemeClr val="accent6">
                    <a:lumMod val="50000"/>
                  </a:schemeClr>
                </a:solidFill>
              </a:rPr>
              <a:t>невролог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 flipV="1">
            <a:off x="4860032" y="3798267"/>
            <a:ext cx="108012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4427984" y="3798267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>
            <a:off x="4355976" y="3798267"/>
            <a:ext cx="72008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4139952" y="3366219"/>
            <a:ext cx="432048" cy="576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4572000" y="2070075"/>
            <a:ext cx="0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>
            <a:off x="3707904" y="2070075"/>
            <a:ext cx="8640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3707904" y="2070075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7308304" y="1854051"/>
            <a:ext cx="792088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FF0000"/>
                </a:solidFill>
              </a:rPr>
              <a:t>4. </a:t>
            </a:r>
            <a:r>
              <a:rPr lang="ru-RU" sz="800" b="1" dirty="0">
                <a:solidFill>
                  <a:schemeClr val="accent6">
                    <a:lumMod val="50000"/>
                  </a:schemeClr>
                </a:solidFill>
              </a:rPr>
              <a:t>Детский хирург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flipV="1">
            <a:off x="6516216" y="1926059"/>
            <a:ext cx="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6516216" y="1926059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7308304" y="2790155"/>
            <a:ext cx="936104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FF0000"/>
                </a:solidFill>
              </a:rPr>
              <a:t>5. </a:t>
            </a:r>
            <a:r>
              <a:rPr lang="ru-RU" sz="800" b="1" dirty="0">
                <a:solidFill>
                  <a:schemeClr val="accent6">
                    <a:lumMod val="50000"/>
                  </a:schemeClr>
                </a:solidFill>
              </a:rPr>
              <a:t>офтальмолог</a:t>
            </a: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 flipH="1">
            <a:off x="7092280" y="2142083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7092280" y="2142083"/>
            <a:ext cx="0" cy="9361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7092280" y="3078187"/>
            <a:ext cx="2160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8172400" y="2862163"/>
            <a:ext cx="9361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70AD47">
                    <a:lumMod val="50000"/>
                  </a:srgbClr>
                </a:solidFill>
              </a:rPr>
              <a:t>окончание процесса</a:t>
            </a:r>
            <a:endParaRPr lang="ru-RU" sz="1100" b="1" dirty="0"/>
          </a:p>
        </p:txBody>
      </p:sp>
      <p:pic>
        <p:nvPicPr>
          <p:cNvPr id="116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13891"/>
            <a:ext cx="6552530" cy="270124"/>
          </a:xfrm>
        </p:spPr>
        <p:txBody>
          <a:bodyPr lIns="0" tIns="0" rIns="0" bIns="0"/>
          <a:lstStyle/>
          <a:p>
            <a:r>
              <a:rPr lang="ru-RU" sz="1600" dirty="0"/>
              <a:t>Общая информация об учреждении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9952" y="1133971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200" dirty="0">
                <a:cs typeface="Times New Roman" panose="02020603050405020304" pitchFamily="18" charset="0"/>
              </a:rPr>
              <a:t>Главный врач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 r="4688"/>
          <a:stretch>
            <a:fillRect/>
          </a:stretch>
        </p:blipFill>
        <p:spPr bwMode="auto">
          <a:xfrm>
            <a:off x="4023682" y="1515084"/>
            <a:ext cx="138762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 l="5473" r="9397" b="16666"/>
          <a:stretch>
            <a:fillRect/>
          </a:stretch>
        </p:blipFill>
        <p:spPr bwMode="auto">
          <a:xfrm>
            <a:off x="7423649" y="1515084"/>
            <a:ext cx="1447409" cy="186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442566" y="1085559"/>
            <a:ext cx="148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cs typeface="Times New Roman" panose="02020603050405020304" pitchFamily="18" charset="0"/>
              </a:rPr>
              <a:t>Зам.  гл. </a:t>
            </a:r>
            <a:r>
              <a:rPr lang="ru-RU" sz="1200" dirty="0" err="1">
                <a:cs typeface="Times New Roman" panose="02020603050405020304" pitchFamily="18" charset="0"/>
              </a:rPr>
              <a:t>вр</a:t>
            </a:r>
            <a:r>
              <a:rPr lang="ru-RU" sz="1200" dirty="0">
                <a:cs typeface="Times New Roman" panose="02020603050405020304" pitchFamily="18" charset="0"/>
              </a:rPr>
              <a:t>. по лечебной части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 b="7269"/>
          <a:stretch>
            <a:fillRect/>
          </a:stretch>
        </p:blipFill>
        <p:spPr bwMode="auto">
          <a:xfrm>
            <a:off x="5724128" y="1494011"/>
            <a:ext cx="14041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652120" y="1133971"/>
            <a:ext cx="1516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cs typeface="Times New Roman" panose="02020603050405020304" pitchFamily="18" charset="0"/>
              </a:rPr>
              <a:t>Зам.гл.вр. по ОМР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5008" y="3387292"/>
            <a:ext cx="151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pPr algn="ctr"/>
            <a:r>
              <a:rPr lang="ru-RU" sz="1200" dirty="0">
                <a:cs typeface="Times New Roman" panose="02020603050405020304" pitchFamily="18" charset="0"/>
              </a:rPr>
              <a:t>Руководитель проекта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2120" y="3366219"/>
            <a:ext cx="155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pPr algn="ctr"/>
            <a:r>
              <a:rPr lang="ru-RU" sz="1200" dirty="0">
                <a:cs typeface="Times New Roman" panose="02020603050405020304" pitchFamily="18" charset="0"/>
              </a:rPr>
              <a:t>Руководитель рабочей группы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35339" y="3421988"/>
            <a:ext cx="155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pPr algn="ctr"/>
            <a:r>
              <a:rPr lang="ru-RU" sz="1200" dirty="0">
                <a:cs typeface="Times New Roman" panose="02020603050405020304" pitchFamily="18" charset="0"/>
              </a:rPr>
              <a:t>Владелец процесса</a:t>
            </a:r>
          </a:p>
        </p:txBody>
      </p:sp>
      <p:sp>
        <p:nvSpPr>
          <p:cNvPr id="17" name="Заголовок 2"/>
          <p:cNvSpPr txBox="1">
            <a:spLocks/>
          </p:cNvSpPr>
          <p:nvPr/>
        </p:nvSpPr>
        <p:spPr bwMode="auto">
          <a:xfrm>
            <a:off x="251520" y="3798267"/>
            <a:ext cx="360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/>
            </a:lvl1pPr>
          </a:lstStyle>
          <a:p>
            <a:r>
              <a:rPr lang="ru-RU" sz="1400" dirty="0">
                <a:latin typeface="+mj-lt"/>
                <a:cs typeface="Times New Roman" panose="02020603050405020304" pitchFamily="18" charset="0"/>
              </a:rPr>
              <a:t>МБУЗ "Детская городская поликлиника № 1 г. Ростова-на-Дону" </a:t>
            </a:r>
          </a:p>
        </p:txBody>
      </p:sp>
      <p:pic>
        <p:nvPicPr>
          <p:cNvPr id="1026" name="Picture 2" descr="C:\Users\Зам по ОМР\Desktop\ФОТО\15-09-2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205979"/>
            <a:ext cx="3360374" cy="2520280"/>
          </a:xfrm>
          <a:prstGeom prst="rect">
            <a:avLst/>
          </a:prstGeom>
          <a:noFill/>
        </p:spPr>
      </p:pic>
      <p:pic>
        <p:nvPicPr>
          <p:cNvPr id="18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7101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Маршрутизировали процесс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17947"/>
            <a:ext cx="2729138" cy="35448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563888" y="917947"/>
            <a:ext cx="4572000" cy="1584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Разработали и интегрировали в МИС маршрутный лист профилактического медицинского осмотра пациента первого месяца жизни </a:t>
            </a:r>
            <a:r>
              <a:rPr lang="ru-RU" sz="1100" dirty="0">
                <a:solidFill>
                  <a:srgbClr val="FF0000"/>
                </a:solidFill>
                <a:cs typeface="Times New Roman" panose="02020603050405020304" pitchFamily="18" charset="0"/>
              </a:rPr>
              <a:t>с функцией его автоматического формирования для печати /или автоматического заполнения полей «ФИО пациента», «дата рождения», «адрес проживания», «ФИО педиатра», «дата», «время приема»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4603279"/>
            <a:ext cx="7344816" cy="30639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99">
                <a:solidFill>
                  <a:srgbClr val="21212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r>
              <a:rPr lang="ru-RU" b="1" dirty="0">
                <a:latin typeface="+mn-lt"/>
              </a:rPr>
              <a:t>Сокращение количества документов в процессе с 10 ед. до 1 ед. (-90%)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205979"/>
            <a:ext cx="165618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1566019"/>
            <a:ext cx="100811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1612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Изменили механизм записи на прием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10836" r="10137" b="20627"/>
          <a:stretch/>
        </p:blipFill>
        <p:spPr>
          <a:xfrm>
            <a:off x="539750" y="917947"/>
            <a:ext cx="4537308" cy="3473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292080" y="2214091"/>
            <a:ext cx="3600400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ru-RU" sz="1100" dirty="0">
                <a:cs typeface="Times New Roman" pitchFamily="18" charset="0"/>
              </a:rPr>
              <a:t>	Функция записи на 2 визит профилактического осмотра передана </a:t>
            </a:r>
            <a:r>
              <a:rPr lang="ru-RU" sz="1100" b="1" dirty="0">
                <a:solidFill>
                  <a:srgbClr val="FF0000"/>
                </a:solidFill>
                <a:cs typeface="Times New Roman" pitchFamily="18" charset="0"/>
              </a:rPr>
              <a:t>участковому педиатру  </a:t>
            </a:r>
            <a:r>
              <a:rPr lang="ru-RU" sz="1100" dirty="0">
                <a:cs typeface="Times New Roman" pitchFamily="18" charset="0"/>
              </a:rPr>
              <a:t>во время приема на 1 визите в поликлинику</a:t>
            </a:r>
          </a:p>
        </p:txBody>
      </p:sp>
      <p:pic>
        <p:nvPicPr>
          <p:cNvPr id="6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0696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Исключили бумажные процессы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750" y="845939"/>
            <a:ext cx="2880122" cy="36316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830148"/>
            <a:ext cx="4802768" cy="23667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635896" y="3219376"/>
            <a:ext cx="504056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cs typeface="Times New Roman" panose="02020603050405020304" pitchFamily="18" charset="0"/>
              </a:rPr>
              <a:t>Перевели бумажную форму журнала учета новорожденных в электронный вид с интеграцией в МИС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cs typeface="Times New Roman" panose="02020603050405020304" pitchFamily="18" charset="0"/>
              </a:rPr>
              <a:t>Добавили функцию автоматического распределения новорожденных по участкам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cs typeface="Times New Roman" panose="02020603050405020304" pitchFamily="18" charset="0"/>
              </a:rPr>
              <a:t>Обеспечили формирование автоматической отчетности данных журнала учета новорожденных</a:t>
            </a:r>
          </a:p>
        </p:txBody>
      </p:sp>
      <p:pic>
        <p:nvPicPr>
          <p:cNvPr id="7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676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Провели доклад о промежуточных результатах проекта министру здравоохранения РО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руководству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Госкорпорации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«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Росатом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1" y="1396505"/>
            <a:ext cx="2736304" cy="27363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48" y="1396505"/>
            <a:ext cx="2736304" cy="27363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7"/>
          <a:stretch/>
        </p:blipFill>
        <p:spPr>
          <a:xfrm>
            <a:off x="6660232" y="1422003"/>
            <a:ext cx="2151632" cy="27108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0286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13891"/>
            <a:ext cx="6777360" cy="330200"/>
          </a:xfrm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Провели итоговый мониторинг процесса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1566019"/>
            <a:ext cx="3600400" cy="100811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99">
                <a:solidFill>
                  <a:srgbClr val="21212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171450" lvl="1"/>
            <a:r>
              <a:rPr lang="ru-RU" sz="1400" b="1" dirty="0"/>
              <a:t>94 % пациентов прошли профилактический осмотр </a:t>
            </a:r>
          </a:p>
          <a:p>
            <a:pPr marL="171450" lvl="1"/>
            <a:r>
              <a:rPr lang="ru-RU" sz="1400" b="1" dirty="0">
                <a:solidFill>
                  <a:srgbClr val="FF0000"/>
                </a:solidFill>
              </a:rPr>
              <a:t>в установленные </a:t>
            </a:r>
          </a:p>
          <a:p>
            <a:pPr marL="171450" lvl="1"/>
            <a:r>
              <a:rPr lang="ru-RU" sz="1400" b="1" dirty="0">
                <a:solidFill>
                  <a:srgbClr val="FF0000"/>
                </a:solidFill>
              </a:rPr>
              <a:t>новым регламентом сроки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2934171"/>
            <a:ext cx="3600400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99">
                <a:solidFill>
                  <a:srgbClr val="21212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171450" lvl="1"/>
            <a:r>
              <a:rPr lang="ru-RU" sz="1400" b="1" dirty="0">
                <a:latin typeface="+mn-lt"/>
              </a:rPr>
              <a:t>Общее количество времени</a:t>
            </a:r>
            <a:r>
              <a:rPr lang="en-US" sz="1400" b="1" dirty="0">
                <a:latin typeface="+mn-lt"/>
              </a:rPr>
              <a:t>,</a:t>
            </a:r>
            <a:r>
              <a:rPr lang="ru-RU" sz="1400" b="1" dirty="0">
                <a:latin typeface="+mn-lt"/>
              </a:rPr>
              <a:t> проведенного в поликлинике не превышает 1 ч. 30 мин.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 l="21063" t="28523" r="30113" b="14778"/>
          <a:stretch>
            <a:fillRect/>
          </a:stretch>
        </p:blipFill>
        <p:spPr bwMode="auto">
          <a:xfrm>
            <a:off x="251520" y="1349995"/>
            <a:ext cx="4536504" cy="2963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229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Сформировали заявку </a:t>
            </a:r>
            <a:br>
              <a:rPr lang="ru-RU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на обучение на фабрике процессов РО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053232"/>
            <a:ext cx="2714278" cy="3645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17319" t="17793" r="51181" b="13608"/>
          <a:stretch>
            <a:fillRect/>
          </a:stretch>
        </p:blipFill>
        <p:spPr bwMode="auto">
          <a:xfrm>
            <a:off x="4716016" y="1061963"/>
            <a:ext cx="2882582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7742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413891"/>
            <a:ext cx="6561138" cy="330200"/>
          </a:xfrm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Провели итоговое анкетирование</a:t>
            </a:r>
          </a:p>
        </p:txBody>
      </p:sp>
      <p:pic>
        <p:nvPicPr>
          <p:cNvPr id="11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825" y="888107"/>
            <a:ext cx="2809494" cy="3859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868136"/>
              </p:ext>
            </p:extLst>
          </p:nvPr>
        </p:nvGraphicFramePr>
        <p:xfrm>
          <a:off x="4499992" y="888107"/>
          <a:ext cx="3672408" cy="19442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0075">
                  <a:extLst>
                    <a:ext uri="{9D8B030D-6E8A-4147-A177-3AD203B41FA5}">
                      <a16:colId xmlns:a16="http://schemas.microsoft.com/office/drawing/2014/main" val="3396540904"/>
                    </a:ext>
                  </a:extLst>
                </a:gridCol>
                <a:gridCol w="1614141">
                  <a:extLst>
                    <a:ext uri="{9D8B030D-6E8A-4147-A177-3AD203B41FA5}">
                      <a16:colId xmlns:a16="http://schemas.microsoft.com/office/drawing/2014/main" val="348130762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0415926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210305997"/>
                    </a:ext>
                  </a:extLst>
                </a:gridCol>
              </a:tblGrid>
              <a:tr h="264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 anchor="ctr"/>
                </a:tc>
                <a:extLst>
                  <a:ext uri="{0D108BD9-81ED-4DB2-BD59-A6C34878D82A}">
                    <a16:rowId xmlns:a16="http://schemas.microsoft.com/office/drawing/2014/main" val="3849846025"/>
                  </a:ext>
                </a:extLst>
              </a:tr>
              <a:tr h="661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NPS - Показатель клиентской лояльности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 anchor="ctr"/>
                </a:tc>
                <a:extLst>
                  <a:ext uri="{0D108BD9-81ED-4DB2-BD59-A6C34878D82A}">
                    <a16:rowId xmlns:a16="http://schemas.microsoft.com/office/drawing/2014/main" val="2371400718"/>
                  </a:ext>
                </a:extLst>
              </a:tr>
              <a:tr h="529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CES - Индекс клиентских усилий, 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 anchor="ctr"/>
                </a:tc>
                <a:extLst>
                  <a:ext uri="{0D108BD9-81ED-4DB2-BD59-A6C34878D82A}">
                    <a16:rowId xmlns:a16="http://schemas.microsoft.com/office/drawing/2014/main" val="4215153076"/>
                  </a:ext>
                </a:extLst>
              </a:tr>
              <a:tr h="489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CSI - Индекс клиентской удовлетворенности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36" marR="36736" marT="0" marB="0" anchor="ctr"/>
                </a:tc>
                <a:extLst>
                  <a:ext uri="{0D108BD9-81ED-4DB2-BD59-A6C34878D82A}">
                    <a16:rowId xmlns:a16="http://schemas.microsoft.com/office/drawing/2014/main" val="422425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23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413891"/>
            <a:ext cx="6561138" cy="330200"/>
          </a:xfrm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Провели мониторинг достигнутых результатов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7744" y="1061963"/>
            <a:ext cx="4189784" cy="76329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99">
                <a:solidFill>
                  <a:srgbClr val="21212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171450" lvl="1"/>
            <a:r>
              <a:rPr lang="ru-RU" sz="1400" b="1" dirty="0"/>
              <a:t>Количество визитов в поликлинику </a:t>
            </a:r>
          </a:p>
          <a:p>
            <a:pPr marL="171450" lvl="1"/>
            <a:r>
              <a:rPr lang="ru-RU" sz="1400" b="1" dirty="0"/>
              <a:t>не превышает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7744" y="1926059"/>
            <a:ext cx="4189784" cy="93794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99">
                <a:solidFill>
                  <a:srgbClr val="21212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171450" lvl="1"/>
            <a:r>
              <a:rPr lang="ru-RU" sz="1400" b="1" dirty="0"/>
              <a:t>Количество дней прохождения профилактического осмотра </a:t>
            </a:r>
          </a:p>
          <a:p>
            <a:pPr marL="171450" lvl="1"/>
            <a:r>
              <a:rPr lang="ru-RU" sz="1400" b="1" dirty="0"/>
              <a:t>не превышает 8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2843808" y="3006179"/>
            <a:ext cx="3024336" cy="23861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4014291"/>
            <a:ext cx="4176464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Приняты решения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Рассмотреть возможность формирования образца на базе организации в 2023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1760" y="3222203"/>
            <a:ext cx="3894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Достигнуты целевые показатели проекта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2915816" y="3654251"/>
            <a:ext cx="3024336" cy="23861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pic>
        <p:nvPicPr>
          <p:cNvPr id="11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5556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413891"/>
            <a:ext cx="6561138" cy="330200"/>
          </a:xfrm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Автоматизировали мониторинг, не прошедших </a:t>
            </a:r>
            <a:br>
              <a:rPr lang="ru-RU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профилактический медицинский осмотр детей </a:t>
            </a:r>
          </a:p>
        </p:txBody>
      </p:sp>
      <p:pic>
        <p:nvPicPr>
          <p:cNvPr id="11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9954"/>
            <a:ext cx="8064896" cy="2882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4230315"/>
            <a:ext cx="7776864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u="sng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Осуществляется выборка по номеру педиатрического участка и датам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3294211"/>
            <a:ext cx="50405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87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413891"/>
            <a:ext cx="6561138" cy="330200"/>
          </a:xfrm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Провели закрытие проекта</a:t>
            </a:r>
          </a:p>
        </p:txBody>
      </p:sp>
      <p:pic>
        <p:nvPicPr>
          <p:cNvPr id="11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5754" y="773931"/>
            <a:ext cx="2952539" cy="406107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3910" y="773931"/>
            <a:ext cx="3064532" cy="404487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418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 bwMode="auto">
          <a:xfrm>
            <a:off x="395536" y="485899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sz="1600" dirty="0"/>
              <a:t>Выпустили распоряжение о создании Рабочей группы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423031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/>
            </a:lvl1pPr>
          </a:lstStyle>
          <a:p>
            <a:r>
              <a:rPr lang="ru-RU" sz="1400" dirty="0">
                <a:latin typeface="+mj-lt"/>
                <a:cs typeface="Times New Roman" panose="02020603050405020304" pitchFamily="18" charset="0"/>
              </a:rPr>
              <a:t>Распоряжение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33971"/>
            <a:ext cx="2093288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4230315"/>
            <a:ext cx="2268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/>
            </a:lvl1pPr>
          </a:lstStyle>
          <a:p>
            <a:r>
              <a:rPr lang="ru-RU" sz="1400" dirty="0">
                <a:latin typeface="+mj-lt"/>
                <a:cs typeface="Times New Roman" panose="02020603050405020304" pitchFamily="18" charset="0"/>
              </a:rPr>
              <a:t>Состав рабочей группы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6096" t="13832" r="10551" b="7131"/>
          <a:stretch>
            <a:fillRect/>
          </a:stretch>
        </p:blipFill>
        <p:spPr bwMode="auto">
          <a:xfrm>
            <a:off x="4067944" y="1133971"/>
            <a:ext cx="4104456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Спасибо</a:t>
            </a:r>
            <a:endParaRPr/>
          </a:p>
          <a:p>
            <a:pPr>
              <a:defRPr/>
            </a:pPr>
            <a:r>
              <a:rPr lang="ru-RU"/>
              <a:t>за внимание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 bwMode="auto">
          <a:xfrm>
            <a:off x="323528" y="269875"/>
            <a:ext cx="5544616" cy="518840"/>
          </a:xfrm>
        </p:spPr>
        <p:txBody>
          <a:bodyPr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Сформировали карточку проекта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  <a:latin typeface="Arial"/>
                <a:cs typeface="Arial"/>
              </a:rPr>
              <a:t>«</a:t>
            </a:r>
            <a:r>
              <a:rPr lang="ru-RU" sz="1600" dirty="0">
                <a:solidFill>
                  <a:schemeClr val="tx1"/>
                </a:solidFill>
              </a:rPr>
              <a:t>Проведение медосмотра детей первого года жизни</a:t>
            </a:r>
            <a:r>
              <a:rPr lang="ru-RU" sz="1600" dirty="0">
                <a:solidFill>
                  <a:schemeClr val="tx1"/>
                </a:solidFill>
                <a:latin typeface="Arial"/>
                <a:cs typeface="Arial"/>
              </a:rPr>
              <a:t>»</a:t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3607" t="1363" b="2420"/>
          <a:stretch/>
        </p:blipFill>
        <p:spPr>
          <a:xfrm rot="5400000">
            <a:off x="2560729" y="48898"/>
            <a:ext cx="3986537" cy="5724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 bwMode="auto">
          <a:xfrm>
            <a:off x="539552" y="485899"/>
            <a:ext cx="6561138" cy="330200"/>
          </a:xfrm>
        </p:spPr>
        <p:txBody>
          <a:bodyPr lIns="0" tIns="0" rIns="0" bIns="0"/>
          <a:lstStyle/>
          <a:p>
            <a:r>
              <a:rPr lang="ru-RU" sz="1600" dirty="0">
                <a:solidFill>
                  <a:schemeClr val="tx1"/>
                </a:solidFill>
              </a:rPr>
              <a:t>Сформировали дорожную карту проекта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  <p:pic>
        <p:nvPicPr>
          <p:cNvPr id="2139" name="Picture 91"/>
          <p:cNvPicPr>
            <a:picLocks noChangeAspect="1" noChangeArrowheads="1"/>
          </p:cNvPicPr>
          <p:nvPr/>
        </p:nvPicPr>
        <p:blipFill>
          <a:blip r:embed="rId3" cstate="print"/>
          <a:srcRect l="982" t="20823" r="44682" b="9878"/>
          <a:stretch>
            <a:fillRect/>
          </a:stretch>
        </p:blipFill>
        <p:spPr bwMode="auto">
          <a:xfrm>
            <a:off x="323528" y="701923"/>
            <a:ext cx="5976664" cy="428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66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Руководящий документ, приказ 514 Н.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751" y="969180"/>
            <a:ext cx="2895210" cy="3693183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6" name="Правая круглая скобка 15"/>
          <p:cNvSpPr/>
          <p:nvPr/>
        </p:nvSpPr>
        <p:spPr>
          <a:xfrm>
            <a:off x="3057716" y="1494011"/>
            <a:ext cx="72008" cy="792088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круглая скобка 17"/>
          <p:cNvSpPr/>
          <p:nvPr/>
        </p:nvSpPr>
        <p:spPr>
          <a:xfrm>
            <a:off x="3057716" y="3929221"/>
            <a:ext cx="144016" cy="445110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078205" y="3683463"/>
            <a:ext cx="4496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cs typeface="Times New Roman" panose="02020603050405020304" pitchFamily="18" charset="0"/>
              </a:rPr>
              <a:t>На момент открытия проекта было зарегистрировано 79 детей в возрасте 1 года и 71 – 1 месяц</a:t>
            </a:r>
          </a:p>
          <a:p>
            <a:r>
              <a:rPr lang="ru-RU" sz="1100" dirty="0">
                <a:cs typeface="Times New Roman" panose="02020603050405020304" pitchFamily="18" charset="0"/>
              </a:rPr>
              <a:t>Процесс мед. осмотра детей 1 мес. показал наибольшее значение времени протекания процесса ( далее ВПП)</a:t>
            </a:r>
            <a:r>
              <a:rPr lang="en-US" sz="1100" dirty="0">
                <a:cs typeface="Times New Roman" panose="02020603050405020304" pitchFamily="18" charset="0"/>
              </a:rPr>
              <a:t>,</a:t>
            </a:r>
            <a:r>
              <a:rPr lang="ru-RU" sz="1100" dirty="0">
                <a:cs typeface="Times New Roman" panose="02020603050405020304" pitchFamily="18" charset="0"/>
              </a:rPr>
              <a:t> до 41 дня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20479" y="838375"/>
            <a:ext cx="1247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dirty="0"/>
              <a:t>Выбор продукта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1" y="1113794"/>
            <a:ext cx="2089166" cy="2564138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120330"/>
            <a:ext cx="2130074" cy="2557602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Равнобедренный треугольник 4"/>
          <p:cNvSpPr/>
          <p:nvPr/>
        </p:nvSpPr>
        <p:spPr>
          <a:xfrm rot="10800000">
            <a:off x="4498708" y="4465250"/>
            <a:ext cx="3460818" cy="12510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331640" y="469709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  <a:cs typeface="Times New Roman" panose="02020603050405020304" pitchFamily="18" charset="0"/>
              </a:rPr>
              <a:t>Приказ 514 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39951" y="4589279"/>
            <a:ext cx="443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200" dirty="0">
                <a:latin typeface="+mj-lt"/>
                <a:cs typeface="Times New Roman" panose="02020603050405020304" pitchFamily="18" charset="0"/>
              </a:rPr>
              <a:t>Коллегиально был выбран пилотный продукт – дети в возрасте 1 мес. </a:t>
            </a:r>
          </a:p>
        </p:txBody>
      </p:sp>
      <p:pic>
        <p:nvPicPr>
          <p:cNvPr id="13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69875"/>
            <a:ext cx="412855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643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Диагностика текущего состояния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4168" y="3438227"/>
            <a:ext cx="2304256" cy="861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cs typeface="Times New Roman" panose="02020603050405020304" pitchFamily="18" charset="0"/>
              </a:rPr>
              <a:t>Согласно приказу 514 Н</a:t>
            </a:r>
          </a:p>
          <a:p>
            <a:r>
              <a:rPr lang="ru-RU" sz="1000" dirty="0">
                <a:cs typeface="Times New Roman" panose="02020603050405020304" pitchFamily="18" charset="0"/>
              </a:rPr>
              <a:t>Общая продолжительность I этапа профилактического осмотра должна составлять не более 20 рабочих дней.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9727" y="4267076"/>
            <a:ext cx="4154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50"/>
            </a:lvl1pPr>
          </a:lstStyle>
          <a:p>
            <a:r>
              <a:rPr lang="ru-RU" sz="1200" dirty="0">
                <a:latin typeface="+mj-lt"/>
                <a:cs typeface="Times New Roman" panose="02020603050405020304" pitchFamily="18" charset="0"/>
              </a:rPr>
              <a:t>Пример одной из карточек реальных посещений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+mj-lt"/>
                <a:cs typeface="Times New Roman" panose="02020603050405020304" pitchFamily="18" charset="0"/>
              </a:rPr>
              <a:t> на основе которых ведется диагностика проанализировано более 15 случаев)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891" t="4620" r="2227" b="2961"/>
          <a:stretch/>
        </p:blipFill>
        <p:spPr>
          <a:xfrm rot="16200000">
            <a:off x="1788614" y="565044"/>
            <a:ext cx="3240360" cy="415430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Правая фигурная скобка 6"/>
          <p:cNvSpPr/>
          <p:nvPr/>
        </p:nvSpPr>
        <p:spPr>
          <a:xfrm>
            <a:off x="5517861" y="1022017"/>
            <a:ext cx="278275" cy="324036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946552" y="2430115"/>
            <a:ext cx="2644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50"/>
            </a:lvl1pPr>
          </a:lstStyle>
          <a:p>
            <a:r>
              <a:rPr lang="ru-RU" sz="1400" dirty="0">
                <a:latin typeface="+mj-lt"/>
                <a:cs typeface="Times New Roman" panose="02020603050405020304" pitchFamily="18" charset="0"/>
              </a:rPr>
              <a:t>ВПП = 28 дней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 5 посещений</a:t>
            </a:r>
          </a:p>
        </p:txBody>
      </p:sp>
      <p:sp>
        <p:nvSpPr>
          <p:cNvPr id="9" name="Пятно 1 6"/>
          <p:cNvSpPr/>
          <p:nvPr/>
        </p:nvSpPr>
        <p:spPr bwMode="auto">
          <a:xfrm>
            <a:off x="8117961" y="3378081"/>
            <a:ext cx="473201" cy="43204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9875"/>
            <a:ext cx="412855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0996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13891"/>
            <a:ext cx="6561138" cy="330200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Разработали карты текущего состояния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868144" y="845939"/>
            <a:ext cx="72008" cy="120654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5863924" y="2187038"/>
            <a:ext cx="80447" cy="136560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5863924" y="3687203"/>
            <a:ext cx="77745" cy="131760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014990" y="1160669"/>
            <a:ext cx="119135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cs typeface="Times New Roman" panose="02020603050405020304" pitchFamily="18" charset="0"/>
              </a:rPr>
              <a:t>ВПП – 41 дня</a:t>
            </a:r>
          </a:p>
          <a:p>
            <a:r>
              <a:rPr lang="ru-RU" sz="1100" dirty="0">
                <a:cs typeface="Times New Roman" panose="02020603050405020304" pitchFamily="18" charset="0"/>
              </a:rPr>
              <a:t>Количество </a:t>
            </a:r>
          </a:p>
          <a:p>
            <a:r>
              <a:rPr lang="ru-RU" sz="1100" dirty="0">
                <a:cs typeface="Times New Roman" panose="02020603050405020304" pitchFamily="18" charset="0"/>
              </a:rPr>
              <a:t>посещений – 3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4990" y="2581300"/>
            <a:ext cx="119135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+mj-lt"/>
                <a:cs typeface="Times New Roman" panose="02020603050405020304" pitchFamily="18" charset="0"/>
              </a:rPr>
              <a:t>ВПП – 28 день</a:t>
            </a:r>
          </a:p>
          <a:p>
            <a:r>
              <a:rPr lang="ru-RU" sz="1100" dirty="0">
                <a:latin typeface="+mj-lt"/>
                <a:cs typeface="Times New Roman" panose="02020603050405020304" pitchFamily="18" charset="0"/>
              </a:rPr>
              <a:t>Количество </a:t>
            </a:r>
          </a:p>
          <a:p>
            <a:r>
              <a:rPr lang="ru-RU" sz="1100" dirty="0">
                <a:latin typeface="+mj-lt"/>
                <a:cs typeface="Times New Roman" panose="02020603050405020304" pitchFamily="18" charset="0"/>
              </a:rPr>
              <a:t>посещений – 4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176" y="4001931"/>
            <a:ext cx="119135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+mj-lt"/>
                <a:cs typeface="Times New Roman" panose="02020603050405020304" pitchFamily="18" charset="0"/>
              </a:rPr>
              <a:t>ВПП – 16 дня</a:t>
            </a:r>
          </a:p>
          <a:p>
            <a:r>
              <a:rPr lang="ru-RU" sz="1100" dirty="0">
                <a:latin typeface="+mj-lt"/>
                <a:cs typeface="Times New Roman" panose="02020603050405020304" pitchFamily="18" charset="0"/>
              </a:rPr>
              <a:t>Количество </a:t>
            </a:r>
          </a:p>
          <a:p>
            <a:r>
              <a:rPr lang="ru-RU" sz="1100" dirty="0">
                <a:latin typeface="+mj-lt"/>
                <a:cs typeface="Times New Roman" panose="02020603050405020304" pitchFamily="18" charset="0"/>
              </a:rPr>
              <a:t>посещений – 3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1392"/>
          <a:stretch/>
        </p:blipFill>
        <p:spPr>
          <a:xfrm>
            <a:off x="363523" y="845939"/>
            <a:ext cx="5288597" cy="12065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t="5050" b="668"/>
          <a:stretch/>
        </p:blipFill>
        <p:spPr>
          <a:xfrm>
            <a:off x="374742" y="2187038"/>
            <a:ext cx="4934217" cy="13656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t="5790"/>
          <a:stretch/>
        </p:blipFill>
        <p:spPr>
          <a:xfrm>
            <a:off x="363523" y="3687204"/>
            <a:ext cx="3957623" cy="13176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7524328" y="852310"/>
            <a:ext cx="0" cy="415249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50568" y="2581299"/>
            <a:ext cx="16129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cs typeface="Times New Roman" panose="02020603050405020304" pitchFamily="18" charset="0"/>
              </a:rPr>
              <a:t>ВПП (</a:t>
            </a:r>
            <a:r>
              <a:rPr lang="en-US" sz="1100" dirty="0">
                <a:solidFill>
                  <a:srgbClr val="FF0000"/>
                </a:solidFill>
                <a:cs typeface="Times New Roman" panose="02020603050405020304" pitchFamily="18" charset="0"/>
              </a:rPr>
              <a:t>max) </a:t>
            </a:r>
            <a:r>
              <a:rPr lang="ru-RU" sz="1100" dirty="0">
                <a:solidFill>
                  <a:srgbClr val="FF0000"/>
                </a:solidFill>
                <a:cs typeface="Times New Roman" panose="02020603050405020304" pitchFamily="18" charset="0"/>
              </a:rPr>
              <a:t>– </a:t>
            </a:r>
            <a:r>
              <a:rPr lang="en-US" sz="1100" dirty="0">
                <a:solidFill>
                  <a:srgbClr val="FF0000"/>
                </a:solidFill>
                <a:cs typeface="Times New Roman" panose="02020603050405020304" pitchFamily="18" charset="0"/>
              </a:rPr>
              <a:t>41</a:t>
            </a:r>
            <a:r>
              <a:rPr lang="ru-RU" sz="1100" dirty="0">
                <a:solidFill>
                  <a:srgbClr val="FF0000"/>
                </a:solidFill>
                <a:cs typeface="Times New Roman" panose="02020603050405020304" pitchFamily="18" charset="0"/>
              </a:rPr>
              <a:t> день</a:t>
            </a:r>
          </a:p>
          <a:p>
            <a:r>
              <a:rPr lang="ru-RU" sz="1100" dirty="0">
                <a:solidFill>
                  <a:srgbClr val="FF0000"/>
                </a:solidFill>
                <a:cs typeface="Times New Roman" panose="02020603050405020304" pitchFamily="18" charset="0"/>
              </a:rPr>
              <a:t>Количество </a:t>
            </a:r>
          </a:p>
          <a:p>
            <a:r>
              <a:rPr lang="ru-RU" sz="1100" dirty="0">
                <a:solidFill>
                  <a:srgbClr val="FF0000"/>
                </a:solidFill>
                <a:cs typeface="Times New Roman" panose="02020603050405020304" pitchFamily="18" charset="0"/>
              </a:rPr>
              <a:t>Посещений</a:t>
            </a:r>
            <a:r>
              <a:rPr lang="en-US" sz="1100" dirty="0">
                <a:solidFill>
                  <a:srgbClr val="FF0000"/>
                </a:solidFill>
                <a:cs typeface="Times New Roman" panose="02020603050405020304" pitchFamily="18" charset="0"/>
              </a:rPr>
              <a:t> (max)</a:t>
            </a:r>
            <a:r>
              <a:rPr lang="ru-RU" sz="1100" dirty="0">
                <a:solidFill>
                  <a:srgbClr val="FF0000"/>
                </a:solidFill>
                <a:cs typeface="Times New Roman" panose="02020603050405020304" pitchFamily="18" charset="0"/>
              </a:rPr>
              <a:t> – 4 </a:t>
            </a:r>
          </a:p>
        </p:txBody>
      </p:sp>
      <p:pic>
        <p:nvPicPr>
          <p:cNvPr id="15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69875"/>
            <a:ext cx="412855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797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 bwMode="auto">
          <a:xfrm>
            <a:off x="251520" y="329677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Определили проблемы в процессе</a:t>
            </a:r>
          </a:p>
        </p:txBody>
      </p:sp>
      <p:sp>
        <p:nvSpPr>
          <p:cNvPr id="5" name="TextBox 5"/>
          <p:cNvSpPr txBox="1"/>
          <p:nvPr/>
        </p:nvSpPr>
        <p:spPr bwMode="auto">
          <a:xfrm>
            <a:off x="251520" y="773931"/>
            <a:ext cx="6264696" cy="4108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20000" algn="ctr">
              <a:lnSpc>
                <a:spcPts val="2700"/>
              </a:lnSpc>
              <a:spcBef>
                <a:spcPts val="0"/>
              </a:spcBef>
            </a:pPr>
            <a:r>
              <a:rPr lang="ru-RU" sz="1600" b="1" dirty="0">
                <a:solidFill>
                  <a:sysClr val="windowText" lastClr="000000"/>
                </a:solidFill>
              </a:rPr>
              <a:t>Проблемы, влияющие на ВПП </a:t>
            </a:r>
          </a:p>
          <a:p>
            <a:pPr marL="720000" algn="ctr">
              <a:lnSpc>
                <a:spcPts val="2700"/>
              </a:lnSpc>
              <a:spcBef>
                <a:spcPts val="0"/>
              </a:spcBef>
            </a:pPr>
            <a:r>
              <a:rPr lang="ru-RU" sz="1600" b="1" dirty="0">
                <a:solidFill>
                  <a:sysClr val="windowText" lastClr="000000"/>
                </a:solidFill>
              </a:rPr>
              <a:t>(время протекания процесса):</a:t>
            </a:r>
          </a:p>
          <a:p>
            <a:pPr rtl="0" fontAlgn="base">
              <a:lnSpc>
                <a:spcPct val="150000"/>
              </a:lnSpc>
            </a:pPr>
            <a:r>
              <a: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sz="13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Не выполнение регламентных сроков общей продолжительности 1-го этапа проф. осмотра</a:t>
            </a:r>
          </a:p>
          <a:p>
            <a:pPr rtl="0" fontAlgn="base">
              <a:lnSpc>
                <a:spcPct val="150000"/>
              </a:lnSpc>
            </a:pPr>
            <a:r>
              <a:rPr lang="ru-RU" sz="13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2.  Ожидание времени визита к специалистам, участвующих в осмотре</a:t>
            </a:r>
          </a:p>
          <a:p>
            <a:pPr rtl="0" fontAlgn="base">
              <a:lnSpc>
                <a:spcPct val="150000"/>
              </a:lnSpc>
            </a:pPr>
            <a:r>
              <a:rPr lang="ru-RU" sz="13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3. Большое количество визитов в поликлинику</a:t>
            </a:r>
          </a:p>
          <a:p>
            <a:pPr rtl="0" fontAlgn="base">
              <a:lnSpc>
                <a:spcPct val="150000"/>
              </a:lnSpc>
            </a:pPr>
            <a:r>
              <a:rPr lang="ru-RU" sz="13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4. Большой горизонт записи на конкретное число </a:t>
            </a:r>
          </a:p>
          <a:p>
            <a:pPr rtl="0" fontAlgn="base">
              <a:lnSpc>
                <a:spcPct val="150000"/>
              </a:lnSpc>
            </a:pPr>
            <a:r>
              <a:rPr lang="ru-RU" sz="13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5. Смешивание типов мед. осмотров</a:t>
            </a:r>
          </a:p>
          <a:p>
            <a:pPr rtl="0" fontAlgn="base">
              <a:lnSpc>
                <a:spcPct val="150000"/>
              </a:lnSpc>
            </a:pPr>
            <a:r>
              <a:rPr lang="ru-RU" sz="13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6. Низкая пропускная способность </a:t>
            </a:r>
            <a:r>
              <a:rPr lang="ru-RU" sz="1300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колл</a:t>
            </a:r>
            <a:r>
              <a:rPr lang="ru-RU" sz="13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-центра</a:t>
            </a:r>
          </a:p>
          <a:p>
            <a:pPr rtl="0" fontAlgn="base">
              <a:lnSpc>
                <a:spcPct val="150000"/>
              </a:lnSpc>
            </a:pPr>
            <a:r>
              <a:rPr lang="ru-RU" sz="13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7. Не закреплен порядок прохождения врачей</a:t>
            </a:r>
          </a:p>
          <a:p>
            <a:pPr rtl="0" fontAlgn="base">
              <a:lnSpc>
                <a:spcPct val="150000"/>
              </a:lnSpc>
            </a:pPr>
            <a:r>
              <a:rPr lang="ru-RU" sz="13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8. Неполнота оказанной услуги (УЗИ)</a:t>
            </a:r>
          </a:p>
          <a:p>
            <a:pPr rtl="0" fontAlgn="base">
              <a:lnSpc>
                <a:spcPct val="150000"/>
              </a:lnSpc>
            </a:pPr>
            <a:r>
              <a:rPr lang="ru-RU" sz="13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10. Нарушение рекомендации врачей со стороны родителей или законных представителей ребенка (неявка на запись</a:t>
            </a:r>
            <a:r>
              <a:rPr lang="en-US" sz="13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ru-RU" sz="13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длительное прохождение)</a:t>
            </a:r>
          </a:p>
        </p:txBody>
      </p:sp>
      <p:sp>
        <p:nvSpPr>
          <p:cNvPr id="6" name="Пятно 1 6"/>
          <p:cNvSpPr/>
          <p:nvPr/>
        </p:nvSpPr>
        <p:spPr bwMode="auto">
          <a:xfrm>
            <a:off x="107504" y="629557"/>
            <a:ext cx="473201" cy="43204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9875"/>
            <a:ext cx="412855" cy="50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10029</TotalTime>
  <Words>941</Words>
  <Application>Microsoft Office PowerPoint</Application>
  <DocSecurity>0</DocSecurity>
  <PresentationFormat>Произвольный</PresentationFormat>
  <Paragraphs>157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Times New Roman</vt:lpstr>
      <vt:lpstr>Титульный слайд</vt:lpstr>
      <vt:lpstr>Текст картинка</vt:lpstr>
      <vt:lpstr>Текст диаграмма</vt:lpstr>
      <vt:lpstr>Заключительный слайд</vt:lpstr>
      <vt:lpstr> Проект по решению жизненной ситуации «Проведение медосмотра детей первого года жизни». МБУЗ "Детская городская поликлиника № 1 г. Ростов-на-Дону </vt:lpstr>
      <vt:lpstr>Общая информация об учреждении</vt:lpstr>
      <vt:lpstr>Выпустили распоряжение о создании Рабочей группы</vt:lpstr>
      <vt:lpstr>Сформировали карточку проекта  «Проведение медосмотра детей первого года жизни» </vt:lpstr>
      <vt:lpstr>Сформировали дорожную карту проекта</vt:lpstr>
      <vt:lpstr>Руководящий документ, приказ 514 Н.</vt:lpstr>
      <vt:lpstr>Диагностика текущего состояния</vt:lpstr>
      <vt:lpstr>Разработали карты текущего состояния</vt:lpstr>
      <vt:lpstr>Определили проблемы в процессе</vt:lpstr>
      <vt:lpstr>Разработали карту целевого состояния</vt:lpstr>
      <vt:lpstr>Разработали карту идеального состояния</vt:lpstr>
      <vt:lpstr>Провели анализ траектории движения, сформировали диаграммы «спагетти» текущего и целевого состояния</vt:lpstr>
      <vt:lpstr>Сформировали диаграмму «спагетти» идеального состояния</vt:lpstr>
      <vt:lpstr>Разработали анкеты, согласно методике АСИ</vt:lpstr>
      <vt:lpstr>Разработали план мероприятий.  </vt:lpstr>
      <vt:lpstr>Провели Kick-off  с участием зам. министра здравоохранения РО</vt:lpstr>
      <vt:lpstr>Разработали алгоритм для медицинских специалистов</vt:lpstr>
      <vt:lpstr>Изменили сетку приема</vt:lpstr>
      <vt:lpstr>Разработали единый, оптимальный  маршрут следования пациента по поликлинике</vt:lpstr>
      <vt:lpstr>Маршрутизировали процесс</vt:lpstr>
      <vt:lpstr>Изменили механизм записи на прием</vt:lpstr>
      <vt:lpstr>Исключили бумажные процессы</vt:lpstr>
      <vt:lpstr>Провели доклад о промежуточных результатах проекта министру здравоохранения РО, руководству Госкорпорации «Росатом»</vt:lpstr>
      <vt:lpstr>Провели итоговый мониторинг процесса</vt:lpstr>
      <vt:lpstr>Сформировали заявку  на обучение на фабрике процессов РО</vt:lpstr>
      <vt:lpstr>Провели итоговое анкетирование</vt:lpstr>
      <vt:lpstr>Провели мониторинг достигнутых результатов</vt:lpstr>
      <vt:lpstr>Автоматизировали мониторинг, не прошедших  профилактический медицинский осмотр детей </vt:lpstr>
      <vt:lpstr>Провели закрытие проекта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Зам по ОМР</cp:lastModifiedBy>
  <cp:revision>343</cp:revision>
  <dcterms:created xsi:type="dcterms:W3CDTF">2019-09-24T12:37:05Z</dcterms:created>
  <dcterms:modified xsi:type="dcterms:W3CDTF">2023-09-12T12:48:36Z</dcterms:modified>
  <dc:identifier/>
  <dc:language/>
  <cp:version/>
</cp:coreProperties>
</file>